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89" r:id="rId3"/>
    <p:sldId id="257" r:id="rId4"/>
    <p:sldId id="261" r:id="rId5"/>
    <p:sldId id="300" r:id="rId6"/>
    <p:sldId id="301" r:id="rId7"/>
    <p:sldId id="28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8C8"/>
    <a:srgbClr val="FF0000"/>
    <a:srgbClr val="0000C8"/>
    <a:srgbClr val="C800C8"/>
    <a:srgbClr val="00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96"/>
  </p:normalViewPr>
  <p:slideViewPr>
    <p:cSldViewPr snapToGrid="0">
      <p:cViewPr varScale="1">
        <p:scale>
          <a:sx n="100" d="100"/>
          <a:sy n="100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20D39-B952-8D45-BD7C-6F545FED92A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15C78-9746-5E4F-BB8A-F3CC3E13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BE70-7C91-0957-A3DB-9F4620FD6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FE595E-14FD-6DB4-F87B-A4546FE5B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2E8F-C9F8-5C00-33E2-1DA39C70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11E6-7A86-795A-473A-736EAA85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BB4E-4D5F-8D65-1F9F-0CECC11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0FA-49C1-E979-8B70-1A3F12C5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0546-E809-E0D9-655C-779C2D5B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8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9362-9814-9ED2-D24B-E98B7ED7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4C244-3886-4C95-EB8E-A794B8E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9B92-F4CC-59A3-CB08-82CA934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7673-28D0-3B19-DDE5-14523F38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F975D-7F12-CC34-CEBD-B47754EC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7C660-4086-037B-D9FA-7F9F13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A557-37A2-91AF-46B5-7D2B0BA1C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036"/>
            <a:ext cx="5181600" cy="53795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137D3-C739-8832-5277-5DE8053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30036"/>
            <a:ext cx="5181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39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1ACD-A6EE-8C41-09C3-0D8BA57C5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258D2-88D3-0078-6630-1C61FDF1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51A0-8F32-3C6C-C978-5E09BF15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DC21F-CDA2-4487-C291-AF7ADC6E8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C5305-FE98-FD0F-65D5-AA6291520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FDFD-E71F-D1B2-F302-0B35FF15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24856-D8F5-CE4A-0A27-F3C6388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19E11-14DE-B1DA-5E0F-6933049B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C162-5AEC-F901-DB16-5817D8D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64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75967-BD7A-CF3C-97F0-C51F7F9B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503C-93A7-AFB8-0B5F-DD6A6B6C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33BF5-89D1-1EB6-0B2D-658C575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2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F4E9-F275-1456-3ECF-9FDA5D7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877D-BD44-B921-41FD-12159288D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57D6-A4C3-1021-4C4D-2845A3FCE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E5F1-E2CB-7BD8-645E-4A491CBC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618A9-E249-EA35-1215-BE8ADC72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9A71A-8573-CFF2-0523-08C368C4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1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1869-EF72-3A90-3B48-C8CDD98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EF989-C15B-4988-A397-CE1E04890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19AEC-3726-5F9D-E852-2A441ACF8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A325-FC2D-E6D9-7F85-18C6FB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5D34B-E730-DCE7-98B9-9C197A8A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62983-2838-1683-B497-9CF61CE8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4940-3A24-7EC1-E2FC-2AD40A30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69433-3463-C554-5214-45DF94D3B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F4CA-DC4D-53F7-4A02-216B496A0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D84D-D099-1495-9BE6-1BA2D04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9507-3DA1-674E-BD0A-264CA580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4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8AA1A-5502-26C7-632D-3DED24E1A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F0641-0D1D-DD66-46C5-623437799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07F4-361F-3CB9-9A4C-650D3F77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5AFE-DF8D-05C6-3939-93B6A10C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1359-656F-4B67-712A-B32D78FA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408C84-9CBB-103C-9F78-DE2A5B13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A559-B181-ABBB-42F6-46861DC8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1912"/>
            <a:ext cx="10515600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xufkjsyv" TargetMode="External"/><Relationship Id="rId2" Type="http://schemas.openxmlformats.org/officeDocument/2006/relationships/hyperlink" Target="https://www.geogebra.org/m/tbkuavn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5A6C-693B-5CC5-AD4D-EA888349B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34ACD-4306-99B7-54E9-C1F0516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0A7-C785-9DF8-6E0F-43C5479A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Requisite prior knowledge for this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3EF8-3DC5-7407-8587-EBBE08C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Sketching the gradient function of a curve</a:t>
            </a:r>
          </a:p>
          <a:p>
            <a:r>
              <a:rPr lang="en-GB" dirty="0"/>
              <a:t>Identifying stationary points</a:t>
            </a:r>
          </a:p>
          <a:p>
            <a:r>
              <a:rPr lang="en-GB" dirty="0"/>
              <a:t>Classifying stationary points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3459-074B-F9C8-9E6C-649FC41A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F5A0-8D33-4503-4082-9B346799D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Summarise knowledge of</a:t>
            </a:r>
          </a:p>
          <a:p>
            <a:pPr lvl="1"/>
            <a:r>
              <a:rPr lang="en-GB" dirty="0"/>
              <a:t>Sketching gradient functions</a:t>
            </a:r>
          </a:p>
          <a:p>
            <a:pPr lvl="1"/>
            <a:r>
              <a:rPr lang="en-GB" dirty="0"/>
              <a:t>Identifying stationary points</a:t>
            </a:r>
          </a:p>
          <a:p>
            <a:pPr lvl="1"/>
            <a:r>
              <a:rPr lang="en-GB" dirty="0"/>
              <a:t>Classifying stationary points</a:t>
            </a:r>
          </a:p>
          <a:p>
            <a:pPr lvl="1"/>
            <a:r>
              <a:rPr lang="en-GB" dirty="0"/>
              <a:t>Second derivative</a:t>
            </a:r>
          </a:p>
          <a:p>
            <a:pPr lvl="1"/>
            <a:endParaRPr lang="en-GB" dirty="0"/>
          </a:p>
          <a:p>
            <a:r>
              <a:rPr lang="en-GB" dirty="0"/>
              <a:t>Use this knowledge to sketch gradient functions given an original function</a:t>
            </a:r>
          </a:p>
          <a:p>
            <a:pPr lvl="1"/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84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the features of a function to sketch the gradient function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9BDB6-D4DC-B126-5DCA-C465C874F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Complete the table below, then check using the GeoGebra files on the next slide</a:t>
            </a:r>
          </a:p>
          <a:p>
            <a:pPr marL="0" indent="0">
              <a:buNone/>
            </a:pPr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2899EA6-7FCD-9681-2E2D-0F2591066E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3163737"/>
                  </p:ext>
                </p:extLst>
              </p:nvPr>
            </p:nvGraphicFramePr>
            <p:xfrm>
              <a:off x="838200" y="2658826"/>
              <a:ext cx="10515600" cy="323862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4036943570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24026867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15070488"/>
                        </a:ext>
                      </a:extLst>
                    </a:gridCol>
                  </a:tblGrid>
                  <a:tr h="4635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′′(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3086419"/>
                      </a:ext>
                    </a:extLst>
                  </a:tr>
                  <a:tr h="440610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Maximum or minimum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Cuts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400" dirty="0"/>
                            <a:t>-axis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′′(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)&lt;0</m:t>
                              </m:r>
                            </m:oMath>
                          </a14:m>
                          <a:r>
                            <a:rPr lang="en-GB" sz="2400" dirty="0"/>
                            <a:t>, or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oMath>
                          </a14:m>
                          <a:r>
                            <a:rPr lang="en-GB" sz="2400" dirty="0"/>
                            <a:t> or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312010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Point of inflection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5720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Positive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9343436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Negative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645454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Vertical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1815822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Horizontal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70307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2899EA6-7FCD-9681-2E2D-0F2591066E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3163737"/>
                  </p:ext>
                </p:extLst>
              </p:nvPr>
            </p:nvGraphicFramePr>
            <p:xfrm>
              <a:off x="838200" y="2658826"/>
              <a:ext cx="10515600" cy="323862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4036943570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24026867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15070488"/>
                        </a:ext>
                      </a:extLst>
                    </a:gridCol>
                  </a:tblGrid>
                  <a:tr h="4635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2" t="-2703" r="-200725" b="-62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2703" r="-100725" b="-62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62" t="-2703" r="-725" b="-6216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08641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Maximum or minimum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105556" r="-100725" b="-53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62" t="-105556" r="-725" b="-538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312010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Point of inflection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5720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Positive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9343436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Negative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645454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Vertical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1815822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Horizontal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70307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1737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10A4F-421F-EFC3-636F-884419CA0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the features of a function to sketch the gradient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3C015E-52C4-188E-C34C-81FBBE302B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=0.5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hlinkClick r:id="rId2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 −2</m:t>
                    </m:r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hlinkClick r:id="rId2"/>
                      </a:rPr>
                      <m:t> −1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hlinkClick r:id="rId3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hlinkClick r:id="rId3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hlinkClick r:id="rId3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hlinkClick r:id="rId3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hlinkClick r:id="rId3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hlinkClick r:id="rId3"/>
                          </a:rPr>
                          <m:t> −1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hlinkClick r:id="rId3"/>
                      </a:rPr>
                      <m:t>+2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3C015E-52C4-188E-C34C-81FBBE302B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86" t="-14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5277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the features of a function to sketch the gradient function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9BDB6-D4DC-B126-5DCA-C465C874F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b="1" dirty="0"/>
              <a:t>Summary</a:t>
            </a:r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2899EA6-7FCD-9681-2E2D-0F2591066E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7593288"/>
                  </p:ext>
                </p:extLst>
              </p:nvPr>
            </p:nvGraphicFramePr>
            <p:xfrm>
              <a:off x="838200" y="2658826"/>
              <a:ext cx="10515600" cy="359801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4036943570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24026867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15070488"/>
                        </a:ext>
                      </a:extLst>
                    </a:gridCol>
                  </a:tblGrid>
                  <a:tr h="4635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′′(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3086419"/>
                      </a:ext>
                    </a:extLst>
                  </a:tr>
                  <a:tr h="440610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Maximum or minimum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Cuts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400" dirty="0"/>
                            <a:t>-axis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′′(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)&lt;0</m:t>
                              </m:r>
                            </m:oMath>
                          </a14:m>
                          <a:r>
                            <a:rPr lang="en-GB" sz="2400" dirty="0"/>
                            <a:t>, or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oMath>
                          </a14:m>
                          <a:r>
                            <a:rPr lang="en-GB" sz="2400" dirty="0"/>
                            <a:t> or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312010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Point of inflection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Touches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400" dirty="0"/>
                            <a:t>-axis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5720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Positive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Above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400" dirty="0"/>
                            <a:t>-axis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9343436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Negative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Below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400" dirty="0"/>
                            <a:t>-axis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645454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Vertical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Vertical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1815822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Horizontal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Horizontal asymptote at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400" dirty="0"/>
                            <a:t>-axis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70307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2899EA6-7FCD-9681-2E2D-0F2591066E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7593288"/>
                  </p:ext>
                </p:extLst>
              </p:nvPr>
            </p:nvGraphicFramePr>
            <p:xfrm>
              <a:off x="838200" y="2658826"/>
              <a:ext cx="10515600" cy="359801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4036943570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24026867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715070488"/>
                        </a:ext>
                      </a:extLst>
                    </a:gridCol>
                  </a:tblGrid>
                  <a:tr h="4635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2" t="-2703" r="-20072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2703" r="-10072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62" t="-2703" r="-725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08641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Maximum or minimum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105556" r="-100725" b="-619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62" t="-105556" r="-725" b="-619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312010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Point of inflection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205556" r="-100725" b="-519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5720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Positive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297297" r="-100725" b="-4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9343436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Negative gradient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408333" r="-100725" b="-3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6454549"/>
                      </a:ext>
                    </a:extLst>
                  </a:tr>
                  <a:tr h="463571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Vertical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Vertical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1815822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GB" sz="2400" dirty="0"/>
                            <a:t>Horizontal asymptote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62" t="-338462" r="-100725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70307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43372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5F08-830E-5552-F91E-BFB6F8D4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‘what next’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1363-A484-E6C0-1158-C2EA9F862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Fluency practice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Modelling with differentiation (GeoGebra)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62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46788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4574</TotalTime>
  <Words>238</Words>
  <Application>Microsoft Macintosh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Cambria Math</vt:lpstr>
      <vt:lpstr>Office Theme</vt:lpstr>
      <vt:lpstr>Summary</vt:lpstr>
      <vt:lpstr>Requisite prior knowledge for this activity</vt:lpstr>
      <vt:lpstr>Learning Objective</vt:lpstr>
      <vt:lpstr>Using the features of a function to sketch the gradient function</vt:lpstr>
      <vt:lpstr>Using the features of a function to sketch the gradient function</vt:lpstr>
      <vt:lpstr>Using the features of a function to sketch the gradient function</vt:lpstr>
      <vt:lpstr>Suggestions for ‘what next’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Sinead</dc:creator>
  <cp:lastModifiedBy>Vaughan, Sinead</cp:lastModifiedBy>
  <cp:revision>36</cp:revision>
  <dcterms:created xsi:type="dcterms:W3CDTF">2024-04-27T11:21:45Z</dcterms:created>
  <dcterms:modified xsi:type="dcterms:W3CDTF">2024-05-27T15:31:58Z</dcterms:modified>
</cp:coreProperties>
</file>