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9" r:id="rId3"/>
    <p:sldId id="257" r:id="rId4"/>
    <p:sldId id="261" r:id="rId5"/>
    <p:sldId id="294" r:id="rId6"/>
    <p:sldId id="284" r:id="rId7"/>
    <p:sldId id="292" r:id="rId8"/>
    <p:sldId id="269" r:id="rId9"/>
    <p:sldId id="295" r:id="rId10"/>
    <p:sldId id="297" r:id="rId11"/>
    <p:sldId id="298" r:id="rId12"/>
    <p:sldId id="299" r:id="rId13"/>
    <p:sldId id="293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8C8"/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96"/>
  </p:normalViewPr>
  <p:slideViewPr>
    <p:cSldViewPr snapToGrid="0">
      <p:cViewPr varScale="1">
        <p:scale>
          <a:sx n="81" d="100"/>
          <a:sy n="81" d="100"/>
        </p:scale>
        <p:origin x="21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499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03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079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459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890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45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hbcfwcad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ogebra.org/m/ezefdmg4" TargetMode="External"/><Relationship Id="rId5" Type="http://schemas.openxmlformats.org/officeDocument/2006/relationships/hyperlink" Target="https://www.geogebra.org/m/gtxbfjbb" TargetMode="External"/><Relationship Id="rId4" Type="http://schemas.openxmlformats.org/officeDocument/2006/relationships/hyperlink" Target="https://www.geogebra.org/m/a9fsf4qa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czysxjbr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ogebra.org/m/uxbaxmb6" TargetMode="External"/><Relationship Id="rId5" Type="http://schemas.openxmlformats.org/officeDocument/2006/relationships/hyperlink" Target="https://www.geogebra.org/m/vxnxsrv8" TargetMode="External"/><Relationship Id="rId4" Type="http://schemas.openxmlformats.org/officeDocument/2006/relationships/hyperlink" Target="https://www.geogebra.org/m/vd2rtc3n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5A6C-693B-5CC5-AD4D-EA888349B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Classifying stationary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Sketching the gradient function of a curve</a:t>
            </a:r>
          </a:p>
          <a:p>
            <a:r>
              <a:rPr lang="en-GB" dirty="0"/>
              <a:t>Identifying stationary points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F5A0-8D33-4503-4082-9B346799D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Classify stationary points by examining the graph of the gradient function</a:t>
            </a:r>
          </a:p>
          <a:p>
            <a:r>
              <a:rPr lang="en-GB" dirty="0"/>
              <a:t>Classify stationary points by considering the rate of change of the gradient function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Classifying stationary points from the graph of the gradient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Stationary points occur when the gradient function is equal to zero </a:t>
                </a:r>
              </a:p>
              <a:p>
                <a:r>
                  <a:rPr lang="en-GB" dirty="0"/>
                  <a:t>If the gradient function changes from negative, to zero, to positive 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increases, the stationary point is a local minimum</a:t>
                </a:r>
              </a:p>
              <a:p>
                <a:r>
                  <a:rPr lang="en-GB" dirty="0"/>
                  <a:t>If the gradient function changes from positive, to zero, to negative 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increases, the stationary point is a local maximum</a:t>
                </a:r>
              </a:p>
              <a:p>
                <a:r>
                  <a:rPr lang="en-GB" dirty="0"/>
                  <a:t>If the gradient function changes from negative, to zero, to negative, the stationary point is a point of inflection</a:t>
                </a:r>
              </a:p>
              <a:p>
                <a:r>
                  <a:rPr lang="en-GB" dirty="0"/>
                  <a:t>If the gradient function changes from positive, to zero, to positive, the stationary point is a point of inflection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lvl="1"/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 r="-16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37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classify stationary points from the graph of the gradient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We are going to use GeoGebra to classify the stationary points for the following functions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r="-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1885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graph on a graph&#10;&#10;Description automatically generated">
            <a:extLst>
              <a:ext uri="{FF2B5EF4-FFF2-40B4-BE49-F238E27FC236}">
                <a16:creationId xmlns:a16="http://schemas.microsoft.com/office/drawing/2014/main" id="{5848203C-C219-A9CF-78F4-8B8AAC2E3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14255" y="1177925"/>
            <a:ext cx="5318689" cy="53784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64856A-683C-34D7-FA6E-CB895254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GeoGebra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35D9F1-DAC4-3096-DC1D-7BF70965BC28}"/>
              </a:ext>
            </a:extLst>
          </p:cNvPr>
          <p:cNvGrpSpPr/>
          <p:nvPr/>
        </p:nvGrpSpPr>
        <p:grpSpPr>
          <a:xfrm>
            <a:off x="5070356" y="220417"/>
            <a:ext cx="3159226" cy="1405720"/>
            <a:chOff x="5070356" y="220417"/>
            <a:chExt cx="3159226" cy="14057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/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2800" dirty="0">
                    <a:solidFill>
                      <a:srgbClr val="0000C8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4225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43F0C62-F5EB-8297-6E0A-E350E3B222CC}"/>
                </a:ext>
              </a:extLst>
            </p:cNvPr>
            <p:cNvCxnSpPr/>
            <p:nvPr/>
          </p:nvCxnSpPr>
          <p:spPr>
            <a:xfrm flipH="1">
              <a:off x="5070356" y="584737"/>
              <a:ext cx="1244600" cy="1041400"/>
            </a:xfrm>
            <a:prstGeom prst="straightConnector1">
              <a:avLst/>
            </a:prstGeom>
            <a:ln w="57150">
              <a:solidFill>
                <a:srgbClr val="0000C8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7094F7-9A7B-6CAE-F965-A8873B00C199}"/>
              </a:ext>
            </a:extLst>
          </p:cNvPr>
          <p:cNvGrpSpPr/>
          <p:nvPr/>
        </p:nvGrpSpPr>
        <p:grpSpPr>
          <a:xfrm>
            <a:off x="183043" y="1390432"/>
            <a:ext cx="2576377" cy="1199340"/>
            <a:chOff x="183043" y="1390432"/>
            <a:chExt cx="2576377" cy="11993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5BE19F-8236-002A-0316-948B728FCC05}"/>
                </a:ext>
              </a:extLst>
            </p:cNvPr>
            <p:cNvSpPr/>
            <p:nvPr/>
          </p:nvSpPr>
          <p:spPr>
            <a:xfrm>
              <a:off x="2399420" y="1390432"/>
              <a:ext cx="360000" cy="360000"/>
            </a:xfrm>
            <a:prstGeom prst="ellipse">
              <a:avLst/>
            </a:prstGeom>
            <a:noFill/>
            <a:ln w="57150">
              <a:solidFill>
                <a:srgbClr val="C800C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6A9B49-777C-BB7F-6091-7BD1621F0AD1}"/>
                </a:ext>
              </a:extLst>
            </p:cNvPr>
            <p:cNvSpPr txBox="1"/>
            <p:nvPr/>
          </p:nvSpPr>
          <p:spPr>
            <a:xfrm>
              <a:off x="183043" y="1635665"/>
              <a:ext cx="126829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Drag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point A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F47FF59-DAD2-14F8-2924-D3DED35830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1595" y="1635665"/>
              <a:ext cx="914323" cy="42162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C15DDA-D240-1768-D23F-423C52347FC9}"/>
              </a:ext>
            </a:extLst>
          </p:cNvPr>
          <p:cNvGrpSpPr/>
          <p:nvPr/>
        </p:nvGrpSpPr>
        <p:grpSpPr>
          <a:xfrm>
            <a:off x="136620" y="3005952"/>
            <a:ext cx="2597400" cy="954107"/>
            <a:chOff x="136620" y="3005952"/>
            <a:chExt cx="2597400" cy="9541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17BE8D-7BCD-63AE-A462-D64F2F91FBB7}"/>
                </a:ext>
              </a:extLst>
            </p:cNvPr>
            <p:cNvSpPr txBox="1"/>
            <p:nvPr/>
          </p:nvSpPr>
          <p:spPr>
            <a:xfrm>
              <a:off x="136620" y="3005952"/>
              <a:ext cx="20638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Tangent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at point A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F401C4-C13C-77A7-2DA2-1FD7A0769D7F}"/>
                </a:ext>
              </a:extLst>
            </p:cNvPr>
            <p:cNvCxnSpPr>
              <a:cxnSpLocks/>
            </p:cNvCxnSpPr>
            <p:nvPr/>
          </p:nvCxnSpPr>
          <p:spPr>
            <a:xfrm>
              <a:off x="1554289" y="3216166"/>
              <a:ext cx="1179731" cy="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1C75B2-2A04-7008-00AF-661E72A0E57B}"/>
              </a:ext>
            </a:extLst>
          </p:cNvPr>
          <p:cNvGrpSpPr/>
          <p:nvPr/>
        </p:nvGrpSpPr>
        <p:grpSpPr>
          <a:xfrm>
            <a:off x="6978851" y="89319"/>
            <a:ext cx="2679220" cy="1447834"/>
            <a:chOff x="6978851" y="89319"/>
            <a:chExt cx="2679220" cy="144783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CF4212A-6B7B-B89B-4BEA-716E409E604D}"/>
                </a:ext>
              </a:extLst>
            </p:cNvPr>
            <p:cNvSpPr/>
            <p:nvPr/>
          </p:nvSpPr>
          <p:spPr>
            <a:xfrm>
              <a:off x="6978851" y="1177153"/>
              <a:ext cx="360000" cy="3600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35C19-2EE1-CB88-BE99-30BFFC163AB2}"/>
                </a:ext>
              </a:extLst>
            </p:cNvPr>
            <p:cNvSpPr txBox="1"/>
            <p:nvPr/>
          </p:nvSpPr>
          <p:spPr>
            <a:xfrm>
              <a:off x="8586944" y="89319"/>
              <a:ext cx="10711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Reset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FDFF69B-071E-9BB1-B5EB-7469555889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190" y="402247"/>
              <a:ext cx="1071127" cy="73778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339C361-C93E-8E9C-041C-DD9AB4DD19B7}"/>
              </a:ext>
            </a:extLst>
          </p:cNvPr>
          <p:cNvSpPr txBox="1">
            <a:spLocks/>
          </p:cNvSpPr>
          <p:nvPr/>
        </p:nvSpPr>
        <p:spPr>
          <a:xfrm>
            <a:off x="7515817" y="1019444"/>
            <a:ext cx="4518539" cy="5690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We are going to </a:t>
            </a:r>
            <a:r>
              <a:rPr lang="en-US" dirty="0"/>
              <a:t>classify stationary points by considering how the gradient function changes</a:t>
            </a:r>
          </a:p>
          <a:p>
            <a:endParaRPr lang="en-US" dirty="0">
              <a:ea typeface="Cambria Math" panose="02040503050406030204" pitchFamily="18" charset="0"/>
            </a:endParaRPr>
          </a:p>
          <a:p>
            <a:r>
              <a:rPr lang="en-GB" dirty="0"/>
              <a:t>Predict what type of stationary point each graph has</a:t>
            </a:r>
          </a:p>
          <a:p>
            <a:endParaRPr lang="en-GB" dirty="0"/>
          </a:p>
          <a:p>
            <a:r>
              <a:rPr lang="en-GB" dirty="0"/>
              <a:t>Drag point A to check your predictions</a:t>
            </a:r>
          </a:p>
        </p:txBody>
      </p:sp>
    </p:spTree>
    <p:extLst>
      <p:ext uri="{BB962C8B-B14F-4D97-AF65-F5344CB8AC3E}">
        <p14:creationId xmlns:p14="http://schemas.microsoft.com/office/powerpoint/2010/main" val="463234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classify stationary points from the graph of the gradient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For each function, predict what type of stationary points it has, then drag point A to check your predictions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−2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+1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7"/>
                <a:stretch>
                  <a:fillRect l="-1086" t="-1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ADB-81C5-1E8D-17D7-39C192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type of stationary point(s) do the functions have?</a:t>
            </a:r>
          </a:p>
        </p:txBody>
      </p:sp>
      <p:pic>
        <p:nvPicPr>
          <p:cNvPr id="4" name="Picture 3" descr="A graph of a function&#10;&#10;Description automatically generated">
            <a:extLst>
              <a:ext uri="{FF2B5EF4-FFF2-40B4-BE49-F238E27FC236}">
                <a16:creationId xmlns:a16="http://schemas.microsoft.com/office/drawing/2014/main" id="{407D8BCE-517D-7EE2-9748-B38FBED1C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" y="1546226"/>
            <a:ext cx="1949527" cy="2492374"/>
          </a:xfrm>
          <a:prstGeom prst="rect">
            <a:avLst/>
          </a:prstGeom>
        </p:spPr>
      </p:pic>
      <p:pic>
        <p:nvPicPr>
          <p:cNvPr id="6" name="Picture 5" descr="A graph of a function&#10;&#10;Description automatically generated">
            <a:extLst>
              <a:ext uri="{FF2B5EF4-FFF2-40B4-BE49-F238E27FC236}">
                <a16:creationId xmlns:a16="http://schemas.microsoft.com/office/drawing/2014/main" id="{AE55F404-690C-530E-90B0-69EF2BCD4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182" y="1546226"/>
            <a:ext cx="1941131" cy="2492374"/>
          </a:xfrm>
          <a:prstGeom prst="rect">
            <a:avLst/>
          </a:prstGeom>
        </p:spPr>
      </p:pic>
      <p:pic>
        <p:nvPicPr>
          <p:cNvPr id="9" name="Picture 8" descr="A graph on a grid&#10;&#10;Description automatically generated">
            <a:extLst>
              <a:ext uri="{FF2B5EF4-FFF2-40B4-BE49-F238E27FC236}">
                <a16:creationId xmlns:a16="http://schemas.microsoft.com/office/drawing/2014/main" id="{BE6155C7-3150-E10F-C838-854298B9B7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921"/>
          <a:stretch/>
        </p:blipFill>
        <p:spPr>
          <a:xfrm>
            <a:off x="5632418" y="1165226"/>
            <a:ext cx="2519213" cy="3368674"/>
          </a:xfrm>
          <a:prstGeom prst="rect">
            <a:avLst/>
          </a:prstGeom>
        </p:spPr>
      </p:pic>
      <p:pic>
        <p:nvPicPr>
          <p:cNvPr id="13" name="Picture 12" descr="A graph of a function&#10;&#10;Description automatically generated">
            <a:extLst>
              <a:ext uri="{FF2B5EF4-FFF2-40B4-BE49-F238E27FC236}">
                <a16:creationId xmlns:a16="http://schemas.microsoft.com/office/drawing/2014/main" id="{1417F195-6F9F-DCE1-9CD9-75F274EC0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7172" y="1580854"/>
            <a:ext cx="2325839" cy="33686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357270-1B86-966A-86B5-51AACC969869}"/>
                  </a:ext>
                </a:extLst>
              </p:cNvPr>
              <p:cNvSpPr txBox="1"/>
              <p:nvPr/>
            </p:nvSpPr>
            <p:spPr>
              <a:xfrm>
                <a:off x="463550" y="4533900"/>
                <a:ext cx="19495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has a minimum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357270-1B86-966A-86B5-51AACC969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50" y="4533900"/>
                <a:ext cx="1949527" cy="923330"/>
              </a:xfrm>
              <a:prstGeom prst="rect">
                <a:avLst/>
              </a:prstGeom>
              <a:blipFill>
                <a:blip r:embed="rId7"/>
                <a:stretch>
                  <a:fillRect l="-2581" t="-41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7BC2-0EA5-878F-287D-145D7D81724D}"/>
                  </a:ext>
                </a:extLst>
              </p:cNvPr>
              <p:cNvSpPr txBox="1"/>
              <p:nvPr/>
            </p:nvSpPr>
            <p:spPr>
              <a:xfrm>
                <a:off x="2927350" y="4533900"/>
                <a:ext cx="19495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has a maximum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7BC2-0EA5-878F-287D-145D7D817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350" y="4533900"/>
                <a:ext cx="1949527" cy="923330"/>
              </a:xfrm>
              <a:prstGeom prst="rect">
                <a:avLst/>
              </a:prstGeom>
              <a:blipFill>
                <a:blip r:embed="rId8"/>
                <a:stretch>
                  <a:fillRect l="-2597" t="-4110" r="-3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ACDC04-A951-ED0C-7D8F-33AAD140B438}"/>
                  </a:ext>
                </a:extLst>
              </p:cNvPr>
              <p:cNvSpPr txBox="1"/>
              <p:nvPr/>
            </p:nvSpPr>
            <p:spPr>
              <a:xfrm>
                <a:off x="5372100" y="4711700"/>
                <a:ext cx="2692400" cy="1805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/>
                  <a:t> has a local maximum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−1−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r>
                  <a:rPr lang="en-GB" dirty="0"/>
                  <a:t>and a local minimum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ACDC04-A951-ED0C-7D8F-33AAD140B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100" y="4711700"/>
                <a:ext cx="2692400" cy="1805815"/>
              </a:xfrm>
              <a:prstGeom prst="rect">
                <a:avLst/>
              </a:prstGeom>
              <a:blipFill>
                <a:blip r:embed="rId9"/>
                <a:stretch>
                  <a:fillRect l="-1402" b="-13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E41194-B828-5711-91AD-92CA138925ED}"/>
                  </a:ext>
                </a:extLst>
              </p:cNvPr>
              <p:cNvSpPr txBox="1"/>
              <p:nvPr/>
            </p:nvSpPr>
            <p:spPr>
              <a:xfrm>
                <a:off x="8832850" y="5029200"/>
                <a:ext cx="2450961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dirty="0"/>
                  <a:t> has a point of inflection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GB" dirty="0"/>
                  <a:t>touches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-axis, it signifies a point of inflection</a:t>
                </a:r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E41194-B828-5711-91AD-92CA13892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850" y="5029200"/>
                <a:ext cx="2450961" cy="1754326"/>
              </a:xfrm>
              <a:prstGeom prst="rect">
                <a:avLst/>
              </a:prstGeom>
              <a:blipFill>
                <a:blip r:embed="rId10"/>
                <a:stretch>
                  <a:fillRect l="-2062" t="-1439" r="-2062" b="-4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794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D394E-1432-6F1A-E01F-C0AF9A34E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Classifying stationary points by considering the rate of change of the gradient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979A80-10B8-7899-9474-58B984902E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The rate of change of the gradient function is described as the </a:t>
                </a:r>
                <a:r>
                  <a:rPr lang="en-GB" b="1" dirty="0"/>
                  <a:t>second derivative</a:t>
                </a:r>
                <a:r>
                  <a:rPr lang="en-GB" dirty="0"/>
                  <a:t>, denoted by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’’(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When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’’(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)&gt;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/>
                  <a:t>, the point is a local minimum</a:t>
                </a:r>
              </a:p>
              <a:p>
                <a:endParaRPr lang="en-GB" dirty="0"/>
              </a:p>
              <a:p>
                <a:r>
                  <a:rPr lang="en-GB" dirty="0"/>
                  <a:t>When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’’(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)&lt;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/>
                  <a:t>, the point is a local maximum</a:t>
                </a:r>
              </a:p>
              <a:p>
                <a:endParaRPr lang="en-GB" dirty="0"/>
              </a:p>
              <a:p>
                <a:r>
                  <a:rPr lang="en-GB" dirty="0"/>
                  <a:t>When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’’</m:t>
                    </m:r>
                    <m:d>
                      <m:dPr>
                        <m:ctrlPr>
                          <a:rPr lang="en-GB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/>
                  <a:t>, the point could be a local minimum, a local maximum, or a point of inflection. You will need to check points either side of the stationary point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979A80-10B8-7899-9474-58B984902E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881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Content Placeholder 53" descr="A graph on a graph&#10;&#10;Description automatically generated">
            <a:extLst>
              <a:ext uri="{FF2B5EF4-FFF2-40B4-BE49-F238E27FC236}">
                <a16:creationId xmlns:a16="http://schemas.microsoft.com/office/drawing/2014/main" id="{07FC95DA-8EAE-47BE-5358-68921D97D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3967" y="1177925"/>
            <a:ext cx="5324665" cy="53784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64856A-683C-34D7-FA6E-CB895254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GeoGebra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E0A40E-B044-0F4A-D2F4-F6D66CE94062}"/>
                  </a:ext>
                </a:extLst>
              </p:cNvPr>
              <p:cNvSpPr txBox="1"/>
              <p:nvPr/>
            </p:nvSpPr>
            <p:spPr>
              <a:xfrm>
                <a:off x="7138796" y="581284"/>
                <a:ext cx="481190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C8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0000C8"/>
                          </a:solidFill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lang="en-GB" sz="2800" dirty="0">
                  <a:solidFill>
                    <a:srgbClr val="0000C8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E0A40E-B044-0F4A-D2F4-F6D66CE94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796" y="581284"/>
                <a:ext cx="4811904" cy="523220"/>
              </a:xfrm>
              <a:prstGeom prst="rect">
                <a:avLst/>
              </a:prstGeom>
              <a:blipFill>
                <a:blip r:embed="rId4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43F0C62-F5EB-8297-6E0A-E350E3B222CC}"/>
              </a:ext>
            </a:extLst>
          </p:cNvPr>
          <p:cNvCxnSpPr>
            <a:cxnSpLocks/>
          </p:cNvCxnSpPr>
          <p:nvPr/>
        </p:nvCxnSpPr>
        <p:spPr>
          <a:xfrm flipH="1">
            <a:off x="4686299" y="866907"/>
            <a:ext cx="2861550" cy="552267"/>
          </a:xfrm>
          <a:prstGeom prst="straightConnector1">
            <a:avLst/>
          </a:prstGeom>
          <a:ln w="57150">
            <a:solidFill>
              <a:srgbClr val="0000C8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159D30F-F789-CC42-298F-FBC7BC216F5D}"/>
              </a:ext>
            </a:extLst>
          </p:cNvPr>
          <p:cNvGrpSpPr/>
          <p:nvPr/>
        </p:nvGrpSpPr>
        <p:grpSpPr>
          <a:xfrm>
            <a:off x="195743" y="1635665"/>
            <a:ext cx="2919277" cy="1206967"/>
            <a:chOff x="195743" y="1635665"/>
            <a:chExt cx="2919277" cy="120696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5BE19F-8236-002A-0316-948B728FCC05}"/>
                </a:ext>
              </a:extLst>
            </p:cNvPr>
            <p:cNvSpPr/>
            <p:nvPr/>
          </p:nvSpPr>
          <p:spPr>
            <a:xfrm>
              <a:off x="2755020" y="2482632"/>
              <a:ext cx="360000" cy="360000"/>
            </a:xfrm>
            <a:prstGeom prst="ellipse">
              <a:avLst/>
            </a:prstGeom>
            <a:noFill/>
            <a:ln w="57150">
              <a:solidFill>
                <a:srgbClr val="C800C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6A9B49-777C-BB7F-6091-7BD1621F0AD1}"/>
                </a:ext>
              </a:extLst>
            </p:cNvPr>
            <p:cNvSpPr txBox="1"/>
            <p:nvPr/>
          </p:nvSpPr>
          <p:spPr>
            <a:xfrm>
              <a:off x="195743" y="1635665"/>
              <a:ext cx="12570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Drag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point E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F47FF59-DAD2-14F8-2924-D3DED3583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24295" y="2057285"/>
              <a:ext cx="1317305" cy="532487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C15DDA-D240-1768-D23F-423C52347FC9}"/>
              </a:ext>
            </a:extLst>
          </p:cNvPr>
          <p:cNvGrpSpPr/>
          <p:nvPr/>
        </p:nvGrpSpPr>
        <p:grpSpPr>
          <a:xfrm>
            <a:off x="136620" y="3005952"/>
            <a:ext cx="2978400" cy="1680348"/>
            <a:chOff x="136620" y="3005952"/>
            <a:chExt cx="2978400" cy="16803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17BE8D-7BCD-63AE-A462-D64F2F91FBB7}"/>
                </a:ext>
              </a:extLst>
            </p:cNvPr>
            <p:cNvSpPr txBox="1"/>
            <p:nvPr/>
          </p:nvSpPr>
          <p:spPr>
            <a:xfrm>
              <a:off x="136620" y="3005952"/>
              <a:ext cx="20638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Tangent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at point 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F401C4-C13C-77A7-2DA2-1FD7A0769D7F}"/>
                </a:ext>
              </a:extLst>
            </p:cNvPr>
            <p:cNvCxnSpPr>
              <a:cxnSpLocks/>
            </p:cNvCxnSpPr>
            <p:nvPr/>
          </p:nvCxnSpPr>
          <p:spPr>
            <a:xfrm>
              <a:off x="1778000" y="3860800"/>
              <a:ext cx="1337020" cy="82550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B785007-9AE7-7758-5EDA-8F8209D95541}"/>
              </a:ext>
            </a:extLst>
          </p:cNvPr>
          <p:cNvGrpSpPr/>
          <p:nvPr/>
        </p:nvGrpSpPr>
        <p:grpSpPr>
          <a:xfrm>
            <a:off x="6224744" y="1177153"/>
            <a:ext cx="1114107" cy="4020086"/>
            <a:chOff x="6224744" y="1177153"/>
            <a:chExt cx="1114107" cy="402008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CF4212A-6B7B-B89B-4BEA-716E409E604D}"/>
                </a:ext>
              </a:extLst>
            </p:cNvPr>
            <p:cNvSpPr/>
            <p:nvPr/>
          </p:nvSpPr>
          <p:spPr>
            <a:xfrm>
              <a:off x="6978851" y="1177153"/>
              <a:ext cx="360000" cy="3600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35C19-2EE1-CB88-BE99-30BFFC163AB2}"/>
                </a:ext>
              </a:extLst>
            </p:cNvPr>
            <p:cNvSpPr txBox="1"/>
            <p:nvPr/>
          </p:nvSpPr>
          <p:spPr>
            <a:xfrm>
              <a:off x="6224744" y="4674019"/>
              <a:ext cx="10711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Reset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FDFF69B-071E-9BB1-B5EB-7469555889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0749" y="1635665"/>
              <a:ext cx="308102" cy="308915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47849" y="999880"/>
                <a:ext cx="4518539" cy="569011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We are going to plot a point which has the same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-coordinate as point E, and has the rate of change of the gradient function,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, as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-coordinate</a:t>
                </a:r>
              </a:p>
            </p:txBody>
          </p:sp>
        </mc:Choice>
        <mc:Fallback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849" y="999880"/>
                <a:ext cx="4518539" cy="5690114"/>
              </a:xfrm>
              <a:prstGeom prst="rect">
                <a:avLst/>
              </a:prstGeom>
              <a:blipFill>
                <a:blip r:embed="rId5"/>
                <a:stretch>
                  <a:fillRect l="-2528" t="-1782" r="-2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7913B2CE-84EE-C6DD-ED58-B1271EFB8F82}"/>
              </a:ext>
            </a:extLst>
          </p:cNvPr>
          <p:cNvGrpSpPr/>
          <p:nvPr/>
        </p:nvGrpSpPr>
        <p:grpSpPr>
          <a:xfrm>
            <a:off x="4522596" y="98684"/>
            <a:ext cx="5459604" cy="1041348"/>
            <a:chOff x="4522596" y="98684"/>
            <a:chExt cx="5459604" cy="104134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F8AA0C8-C506-B880-D749-68487F637AC9}"/>
                    </a:ext>
                  </a:extLst>
                </p:cNvPr>
                <p:cNvSpPr txBox="1"/>
                <p:nvPr/>
              </p:nvSpPr>
              <p:spPr>
                <a:xfrm>
                  <a:off x="4522596" y="98684"/>
                  <a:ext cx="5459604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 dirty="0" smtClean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 dirty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i="1" dirty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800" i="1" dirty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800" i="1" dirty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 dirty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solidFill>
                              <a:srgbClr val="00C8C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800" b="0" i="1" smtClean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C8C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solidFill>
                              <a:srgbClr val="00C8C8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800" b="0" i="1" smtClean="0">
                            <a:solidFill>
                              <a:srgbClr val="00C8C8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solidFill>
                              <a:srgbClr val="00C8C8"/>
                            </a:solidFill>
                            <a:latin typeface="Cambria Math" panose="02040503050406030204" pitchFamily="18" charset="0"/>
                          </a:rPr>
                          <m:t> −2</m:t>
                        </m:r>
                      </m:oMath>
                    </m:oMathPara>
                  </a14:m>
                  <a:endParaRPr lang="en-GB" sz="2800" dirty="0">
                    <a:solidFill>
                      <a:srgbClr val="00C8C8"/>
                    </a:solidFill>
                  </a:endParaRPr>
                </a:p>
              </p:txBody>
            </p:sp>
          </mc:Choice>
          <mc:Fallback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F8AA0C8-C506-B880-D749-68487F637A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2596" y="98684"/>
                  <a:ext cx="5459604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A3B18E9-FA41-7F3B-3B55-2AB3C5CAF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2596" y="469900"/>
              <a:ext cx="951104" cy="670132"/>
            </a:xfrm>
            <a:prstGeom prst="straightConnector1">
              <a:avLst/>
            </a:prstGeom>
            <a:ln w="57150">
              <a:solidFill>
                <a:srgbClr val="00C8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2042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Classifying stationary points using rate of change of the gradient function – i.e., second derivative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For each function, predict what type of stationary points it has based on your prediction of the second derivative, then drag point E to check your predictions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−2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+1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7"/>
                <a:stretch>
                  <a:fillRect l="-1086" t="-1882" r="-603" b="-1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586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ADB-81C5-1E8D-17D7-39C192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type of stationary point(s) do the functions have?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357270-1B86-966A-86B5-51AACC969869}"/>
                  </a:ext>
                </a:extLst>
              </p:cNvPr>
              <p:cNvSpPr txBox="1"/>
              <p:nvPr/>
            </p:nvSpPr>
            <p:spPr>
              <a:xfrm>
                <a:off x="463550" y="3924736"/>
                <a:ext cx="194952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/>
                        <m:t>As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a:rPr lang="en-GB" b="0" i="1" dirty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dirty="0">
                          <a:latin typeface="Cambria Math" panose="02040503050406030204" pitchFamily="18" charset="0"/>
                        </a:rPr>
                        <m:t>’’</m:t>
                      </m:r>
                      <m:d>
                        <m:dPr>
                          <m:ctrlPr>
                            <a:rPr lang="en-GB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/>
                        <m:t>when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has a minimum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357270-1B86-966A-86B5-51AACC969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50" y="3924736"/>
                <a:ext cx="1949527" cy="1754326"/>
              </a:xfrm>
              <a:prstGeom prst="rect">
                <a:avLst/>
              </a:prstGeom>
              <a:blipFill>
                <a:blip r:embed="rId3"/>
                <a:stretch>
                  <a:fillRect l="-2581" t="-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7BC2-0EA5-878F-287D-145D7D81724D}"/>
                  </a:ext>
                </a:extLst>
              </p:cNvPr>
              <p:cNvSpPr txBox="1"/>
              <p:nvPr/>
            </p:nvSpPr>
            <p:spPr>
              <a:xfrm>
                <a:off x="3053476" y="4013636"/>
                <a:ext cx="194952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/>
                        <m:t>As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a:rPr lang="en-GB" b="0" i="1" dirty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dirty="0">
                          <a:latin typeface="Cambria Math" panose="02040503050406030204" pitchFamily="18" charset="0"/>
                        </a:rPr>
                        <m:t>’’</m:t>
                      </m:r>
                      <m:d>
                        <m:dPr>
                          <m:ctrlPr>
                            <a:rPr lang="en-GB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/>
                        <m:t>when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has a maximum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7BC2-0EA5-878F-287D-145D7D817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476" y="4013636"/>
                <a:ext cx="1949527" cy="1754326"/>
              </a:xfrm>
              <a:prstGeom prst="rect">
                <a:avLst/>
              </a:prstGeom>
              <a:blipFill>
                <a:blip r:embed="rId4"/>
                <a:stretch>
                  <a:fillRect l="-2581" t="-714" r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ACDC04-A951-ED0C-7D8F-33AAD140B438}"/>
                  </a:ext>
                </a:extLst>
              </p:cNvPr>
              <p:cNvSpPr txBox="1"/>
              <p:nvPr/>
            </p:nvSpPr>
            <p:spPr>
              <a:xfrm>
                <a:off x="5372100" y="4711700"/>
                <a:ext cx="2692400" cy="1805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/>
                  <a:t> has a local maximum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−1−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r>
                  <a:rPr lang="en-GB" dirty="0"/>
                  <a:t>and a local minimum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ACDC04-A951-ED0C-7D8F-33AAD140B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100" y="4711700"/>
                <a:ext cx="2692400" cy="1805815"/>
              </a:xfrm>
              <a:prstGeom prst="rect">
                <a:avLst/>
              </a:prstGeom>
              <a:blipFill>
                <a:blip r:embed="rId5"/>
                <a:stretch>
                  <a:fillRect l="-1402" b="-13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Content Placeholder 22" descr="A graph of a function&#10;&#10;Description automatically generated">
            <a:extLst>
              <a:ext uri="{FF2B5EF4-FFF2-40B4-BE49-F238E27FC236}">
                <a16:creationId xmlns:a16="http://schemas.microsoft.com/office/drawing/2014/main" id="{379A3DEB-B9C7-2CFC-2FF0-D13477C50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63550" y="1546226"/>
            <a:ext cx="2190750" cy="2180218"/>
          </a:xfrm>
        </p:spPr>
      </p:pic>
      <p:pic>
        <p:nvPicPr>
          <p:cNvPr id="5" name="Content Placeholder 26" descr="A graph of a function&#10;&#10;Description automatically generated">
            <a:extLst>
              <a:ext uri="{FF2B5EF4-FFF2-40B4-BE49-F238E27FC236}">
                <a16:creationId xmlns:a16="http://schemas.microsoft.com/office/drawing/2014/main" id="{71657628-C8F4-8FDA-C73D-B8FF0EF42B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0332" y="1546226"/>
            <a:ext cx="2068536" cy="2180218"/>
          </a:xfrm>
          <a:prstGeom prst="rect">
            <a:avLst/>
          </a:prstGeom>
        </p:spPr>
      </p:pic>
      <p:pic>
        <p:nvPicPr>
          <p:cNvPr id="7" name="Content Placeholder 30" descr="A graph of a function&#10;&#10;Description automatically generated">
            <a:extLst>
              <a:ext uri="{FF2B5EF4-FFF2-40B4-BE49-F238E27FC236}">
                <a16:creationId xmlns:a16="http://schemas.microsoft.com/office/drawing/2014/main" id="{269196F1-EF89-4BAB-1CFF-ECA72A67D4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4900" y="953878"/>
            <a:ext cx="1237824" cy="3590806"/>
          </a:xfrm>
          <a:prstGeom prst="rect">
            <a:avLst/>
          </a:prstGeom>
        </p:spPr>
      </p:pic>
      <p:pic>
        <p:nvPicPr>
          <p:cNvPr id="8" name="Picture 7" descr="A graph of a function&#10;&#10;Description automatically generated">
            <a:extLst>
              <a:ext uri="{FF2B5EF4-FFF2-40B4-BE49-F238E27FC236}">
                <a16:creationId xmlns:a16="http://schemas.microsoft.com/office/drawing/2014/main" id="{8920A870-2497-FEEE-91EB-CDFC340BBE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15" y="985720"/>
            <a:ext cx="1599921" cy="3598378"/>
          </a:xfrm>
          <a:prstGeom prst="rect">
            <a:avLst/>
          </a:prstGeom>
        </p:spPr>
      </p:pic>
      <p:pic>
        <p:nvPicPr>
          <p:cNvPr id="10" name="Content Placeholder 36" descr="A graph of a function&#10;&#10;Description automatically generated">
            <a:extLst>
              <a:ext uri="{FF2B5EF4-FFF2-40B4-BE49-F238E27FC236}">
                <a16:creationId xmlns:a16="http://schemas.microsoft.com/office/drawing/2014/main" id="{F3F97A2D-A733-94C6-BAFE-7395E2EDC9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2625" y="935983"/>
            <a:ext cx="2211409" cy="298875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BC5828-B1F3-C342-9B96-599F19C9E29B}"/>
                  </a:ext>
                </a:extLst>
              </p:cNvPr>
              <p:cNvSpPr txBox="1"/>
              <p:nvPr/>
            </p:nvSpPr>
            <p:spPr>
              <a:xfrm>
                <a:off x="9070651" y="4008378"/>
                <a:ext cx="2450961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/>
                        <m:t>As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a:rPr lang="en-GB" b="0" i="1" dirty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dirty="0">
                          <a:latin typeface="Cambria Math" panose="02040503050406030204" pitchFamily="18" charset="0"/>
                        </a:rPr>
                        <m:t>’’</m:t>
                      </m:r>
                      <m:d>
                        <m:dPr>
                          <m:ctrlPr>
                            <a:rPr lang="en-GB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/>
                        <m:t>when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:r>
                  <a:rPr lang="en-GB" dirty="0"/>
                  <a:t>further investigation of the value of the gradient function, at points either side of the stationary point is required</a:t>
                </a:r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BC5828-B1F3-C342-9B96-599F19C9E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0651" y="4008378"/>
                <a:ext cx="2450961" cy="2585323"/>
              </a:xfrm>
              <a:prstGeom prst="rect">
                <a:avLst/>
              </a:prstGeom>
              <a:blipFill>
                <a:blip r:embed="rId11"/>
                <a:stretch>
                  <a:fillRect l="-2062" t="-488" r="-1031"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790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7EBEB-9015-8F73-C81C-88B8157F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32A0D-D5E7-BAF8-A905-D4FFA9B4F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Stationary points occur when the gradient function is equal to zero</a:t>
            </a:r>
          </a:p>
          <a:p>
            <a:endParaRPr lang="en-US" dirty="0"/>
          </a:p>
          <a:p>
            <a:r>
              <a:rPr lang="en-US" dirty="0"/>
              <a:t>They can be classified by exploring the value of the gradient function either side of the stationary point</a:t>
            </a:r>
          </a:p>
          <a:p>
            <a:endParaRPr lang="en-US" dirty="0"/>
          </a:p>
          <a:p>
            <a:r>
              <a:rPr lang="en-US" dirty="0"/>
              <a:t>They can also be classified by considering the value of the second derivative – i.e., the rate of change of the gradient function – at the stationary point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65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681363-A484-E6C0-1158-C2EA9F862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Classify stationary points using differentiation to find the gradient function and substituting values for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into the gradient function</a:t>
                </a:r>
              </a:p>
              <a:p>
                <a:endParaRPr lang="en-GB" dirty="0"/>
              </a:p>
              <a:p>
                <a:r>
                  <a:rPr lang="en-GB" dirty="0"/>
                  <a:t>Classify stationary points by finding the second derivative at the stationary point and substituting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value of the point into the second derivative to find it’s value</a:t>
                </a:r>
              </a:p>
              <a:p>
                <a:endParaRPr lang="en-GB" dirty="0"/>
              </a:p>
              <a:p>
                <a:r>
                  <a:rPr lang="en-GB" dirty="0"/>
                  <a:t>Fluency practice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Topic summary (GeoGebra)</a:t>
                </a:r>
              </a:p>
              <a:p>
                <a:r>
                  <a:rPr lang="en-GB" dirty="0"/>
                  <a:t>Modelling with differentiation </a:t>
                </a:r>
                <a:r>
                  <a:rPr lang="en-GB"/>
                  <a:t>(GeoGebra)</a:t>
                </a:r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681363-A484-E6C0-1158-C2EA9F862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 r="-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4537</TotalTime>
  <Words>897</Words>
  <Application>Microsoft Macintosh PowerPoint</Application>
  <PresentationFormat>Widescreen</PresentationFormat>
  <Paragraphs>116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Cambria Math</vt:lpstr>
      <vt:lpstr>Office Theme</vt:lpstr>
      <vt:lpstr>Classifying stationary points</vt:lpstr>
      <vt:lpstr>Requisite prior knowledge for this activity</vt:lpstr>
      <vt:lpstr>Learning Objective</vt:lpstr>
      <vt:lpstr>Classifying stationary points from the graph of the gradient function</vt:lpstr>
      <vt:lpstr>Using GeoGebra to classify stationary points from the graph of the gradient function</vt:lpstr>
      <vt:lpstr>Using GeoGebra</vt:lpstr>
      <vt:lpstr>Using GeoGebra to classify stationary points from the graph of the gradient function</vt:lpstr>
      <vt:lpstr>What type of stationary point(s) do the functions have?</vt:lpstr>
      <vt:lpstr>Classifying stationary points by considering the rate of change of the gradient function</vt:lpstr>
      <vt:lpstr>Using GeoGebra</vt:lpstr>
      <vt:lpstr>Classifying stationary points using rate of change of the gradient function – i.e., second derivative</vt:lpstr>
      <vt:lpstr>What type of stationary point(s) do the functions have?</vt:lpstr>
      <vt:lpstr>Summary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34</cp:revision>
  <dcterms:created xsi:type="dcterms:W3CDTF">2024-04-27T11:21:45Z</dcterms:created>
  <dcterms:modified xsi:type="dcterms:W3CDTF">2024-05-27T14:22:11Z</dcterms:modified>
</cp:coreProperties>
</file>