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89" r:id="rId3"/>
    <p:sldId id="257" r:id="rId4"/>
    <p:sldId id="261" r:id="rId5"/>
    <p:sldId id="284" r:id="rId6"/>
    <p:sldId id="292" r:id="rId7"/>
    <p:sldId id="269" r:id="rId8"/>
    <p:sldId id="293" r:id="rId9"/>
    <p:sldId id="28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8"/>
    <a:srgbClr val="C800C8"/>
    <a:srgbClr val="00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96"/>
  </p:normalViewPr>
  <p:slideViewPr>
    <p:cSldViewPr snapToGrid="0">
      <p:cViewPr varScale="1">
        <p:scale>
          <a:sx n="100" d="100"/>
          <a:sy n="100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20D39-B952-8D45-BD7C-6F545FED92A0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15C78-9746-5E4F-BB8A-F3CC3E13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7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499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15C78-9746-5E4F-BB8A-F3CC3E13F91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036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BE70-7C91-0957-A3DB-9F4620FD6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FE595E-14FD-6DB4-F87B-A4546FE5B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2E8F-C9F8-5C00-33E2-1DA39C70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11E6-7A86-795A-473A-736EAA85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BB4E-4D5F-8D65-1F9F-0CECC11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0FA-49C1-E979-8B70-1A3F12C5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0546-E809-E0D9-655C-779C2D5B2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8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9362-9814-9ED2-D24B-E98B7ED7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4C244-3886-4C95-EB8E-A794B8ED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9B92-F4CC-59A3-CB08-82CA9340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7673-28D0-3B19-DDE5-14523F38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F975D-7F12-CC34-CEBD-B47754EC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7C660-4086-037B-D9FA-7F9F13B7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A557-37A2-91AF-46B5-7D2B0BA1C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036"/>
            <a:ext cx="5181600" cy="53795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137D3-C739-8832-5277-5DE80536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30036"/>
            <a:ext cx="5181600" cy="537952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139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1ACD-A6EE-8C41-09C3-0D8BA57C5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258D2-88D3-0078-6630-1C61FDF1C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151A0-8F32-3C6C-C978-5E09BF159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DC21F-CDA2-4487-C291-AF7ADC6E8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C5305-FE98-FD0F-65D5-AA6291520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FDFD-E71F-D1B2-F302-0B35FF15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124856-D8F5-CE4A-0A27-F3C6388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19E11-14DE-B1DA-5E0F-6933049B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C162-5AEC-F901-DB16-5817D8DD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642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75967-BD7A-CF3C-97F0-C51F7F9B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503C-93A7-AFB8-0B5F-DD6A6B6C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33BF5-89D1-1EB6-0B2D-658C575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2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F4E9-F275-1456-3ECF-9FDA5D79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877D-BD44-B921-41FD-12159288D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57D6-A4C3-1021-4C4D-2845A3FCE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E5F1-E2CB-7BD8-645E-4A491CBC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618A9-E249-EA35-1215-BE8ADC72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9A71A-8573-CFF2-0523-08C368C4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1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1869-EF72-3A90-3B48-C8CDD98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EF989-C15B-4988-A397-CE1E04890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19AEC-3726-5F9D-E852-2A441ACF8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A325-FC2D-E6D9-7F85-18C6FB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5D34B-E730-DCE7-98B9-9C197A8A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62983-2838-1683-B497-9CF61CE8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2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4940-3A24-7EC1-E2FC-2AD40A30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69433-3463-C554-5214-45DF94D3B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F4CA-DC4D-53F7-4A02-216B496A0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D84D-D099-1495-9BE6-1BA2D04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9507-3DA1-674E-BD0A-264CA580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4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8AA1A-5502-26C7-632D-3DED24E1A7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F0641-0D1D-DD66-46C5-623437799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A07F4-361F-3CB9-9A4C-650D3F77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11A967-D1AC-1449-8401-9624836D9AE4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35AFE-DF8D-05C6-3939-93B6A10C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1359-656F-4B67-712A-B32D78FA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97F660-23DC-284A-A6BF-A404A615D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408C84-9CBB-103C-9F78-DE2A5B13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A559-B181-ABBB-42F6-46861DC82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1912"/>
            <a:ext cx="10515600" cy="537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sqc29zym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ogebra.org/m/fgs2n65z" TargetMode="External"/><Relationship Id="rId5" Type="http://schemas.openxmlformats.org/officeDocument/2006/relationships/hyperlink" Target="https://www.geogebra.org/m/mdxs9zyh" TargetMode="External"/><Relationship Id="rId4" Type="http://schemas.openxmlformats.org/officeDocument/2006/relationships/hyperlink" Target="https://www.geogebra.org/m/y5dyva86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5A6C-693B-5CC5-AD4D-EA888349B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Determining where a function is increasing and decreasing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34ACD-4306-99B7-54E9-C1F0516318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0A7-C785-9DF8-6E0F-43C5479A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Requisite prior knowledge for this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3EF8-3DC5-7407-8587-EBBE08C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Sketching the gradient function of a curve</a:t>
            </a:r>
          </a:p>
          <a:p>
            <a:r>
              <a:rPr lang="en-GB" dirty="0"/>
              <a:t>Identifying stationary points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3459-074B-F9C8-9E6C-649FC41A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F5A0-8D33-4503-4082-9B346799D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Determine where a function is increasing and decreasing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84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determine where a function is increasing and decreasing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A function is </a:t>
                </a:r>
                <a:r>
                  <a:rPr lang="en-GB" b="1" dirty="0"/>
                  <a:t>increasing</a:t>
                </a:r>
                <a:r>
                  <a:rPr lang="en-GB" dirty="0"/>
                  <a:t> where it’s </a:t>
                </a:r>
                <a:r>
                  <a:rPr lang="en-GB" b="1" dirty="0"/>
                  <a:t>gradient is greater than or equal to zero</a:t>
                </a:r>
                <a:r>
                  <a:rPr lang="en-GB" dirty="0"/>
                  <a:t>, and strictly increasing where it’s gradient is greater than zero</a:t>
                </a:r>
              </a:p>
              <a:p>
                <a:r>
                  <a:rPr lang="en-GB" dirty="0"/>
                  <a:t>A function is </a:t>
                </a:r>
                <a:r>
                  <a:rPr lang="en-GB" b="1" dirty="0"/>
                  <a:t>decreasing</a:t>
                </a:r>
                <a:r>
                  <a:rPr lang="en-GB" dirty="0"/>
                  <a:t> where it’s </a:t>
                </a:r>
                <a:r>
                  <a:rPr lang="en-GB" b="1" dirty="0"/>
                  <a:t>gradient is less than or equal to zero</a:t>
                </a:r>
                <a:r>
                  <a:rPr lang="en-GB" dirty="0"/>
                  <a:t>, and strictly decreasing where it’s gradient is less than zero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We are going to use GeoGebra to determine where the following functions are increasing and decreasing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882" r="-1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37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aph on a graph&#10;&#10;Description automatically generated">
            <a:extLst>
              <a:ext uri="{FF2B5EF4-FFF2-40B4-BE49-F238E27FC236}">
                <a16:creationId xmlns:a16="http://schemas.microsoft.com/office/drawing/2014/main" id="{F3705012-3960-3F96-5306-F27670372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98978" y="1177153"/>
            <a:ext cx="5354412" cy="53784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64856A-683C-34D7-FA6E-CB895254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GeoGebra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35D9F1-DAC4-3096-DC1D-7BF70965BC28}"/>
              </a:ext>
            </a:extLst>
          </p:cNvPr>
          <p:cNvGrpSpPr/>
          <p:nvPr/>
        </p:nvGrpSpPr>
        <p:grpSpPr>
          <a:xfrm>
            <a:off x="5070356" y="220417"/>
            <a:ext cx="3159226" cy="1405720"/>
            <a:chOff x="5070356" y="220417"/>
            <a:chExt cx="3159226" cy="14057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/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solidFill>
                              <a:srgbClr val="0000C8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C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2800" dirty="0">
                    <a:solidFill>
                      <a:srgbClr val="0000C8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E0A40E-B044-0F4A-D2F4-F6D66CE940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0123" y="220417"/>
                  <a:ext cx="1799459" cy="523220"/>
                </a:xfrm>
                <a:prstGeom prst="rect">
                  <a:avLst/>
                </a:prstGeom>
                <a:blipFill>
                  <a:blip r:embed="rId4"/>
                  <a:stretch>
                    <a:fillRect l="-4225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43F0C62-F5EB-8297-6E0A-E350E3B222CC}"/>
                </a:ext>
              </a:extLst>
            </p:cNvPr>
            <p:cNvCxnSpPr/>
            <p:nvPr/>
          </p:nvCxnSpPr>
          <p:spPr>
            <a:xfrm flipH="1">
              <a:off x="5070356" y="584737"/>
              <a:ext cx="1244600" cy="1041400"/>
            </a:xfrm>
            <a:prstGeom prst="straightConnector1">
              <a:avLst/>
            </a:prstGeom>
            <a:ln w="57150">
              <a:solidFill>
                <a:srgbClr val="0000C8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57094F7-9A7B-6CAE-F965-A8873B00C199}"/>
              </a:ext>
            </a:extLst>
          </p:cNvPr>
          <p:cNvGrpSpPr/>
          <p:nvPr/>
        </p:nvGrpSpPr>
        <p:grpSpPr>
          <a:xfrm>
            <a:off x="183043" y="1390432"/>
            <a:ext cx="2576377" cy="1199340"/>
            <a:chOff x="183043" y="1390432"/>
            <a:chExt cx="2576377" cy="11993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D5BE19F-8236-002A-0316-948B728FCC05}"/>
                </a:ext>
              </a:extLst>
            </p:cNvPr>
            <p:cNvSpPr/>
            <p:nvPr/>
          </p:nvSpPr>
          <p:spPr>
            <a:xfrm>
              <a:off x="2399420" y="1390432"/>
              <a:ext cx="360000" cy="360000"/>
            </a:xfrm>
            <a:prstGeom prst="ellipse">
              <a:avLst/>
            </a:prstGeom>
            <a:noFill/>
            <a:ln w="57150">
              <a:solidFill>
                <a:srgbClr val="C800C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6A9B49-777C-BB7F-6091-7BD1621F0AD1}"/>
                </a:ext>
              </a:extLst>
            </p:cNvPr>
            <p:cNvSpPr txBox="1"/>
            <p:nvPr/>
          </p:nvSpPr>
          <p:spPr>
            <a:xfrm>
              <a:off x="183043" y="1635665"/>
              <a:ext cx="126829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Drag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point A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F47FF59-DAD2-14F8-2924-D3DED35830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11595" y="1635665"/>
              <a:ext cx="914323" cy="42162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9C15DDA-D240-1768-D23F-423C52347FC9}"/>
              </a:ext>
            </a:extLst>
          </p:cNvPr>
          <p:cNvGrpSpPr/>
          <p:nvPr/>
        </p:nvGrpSpPr>
        <p:grpSpPr>
          <a:xfrm>
            <a:off x="136620" y="3005952"/>
            <a:ext cx="2597400" cy="954107"/>
            <a:chOff x="136620" y="3005952"/>
            <a:chExt cx="2597400" cy="95410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17BE8D-7BCD-63AE-A462-D64F2F91FBB7}"/>
                </a:ext>
              </a:extLst>
            </p:cNvPr>
            <p:cNvSpPr txBox="1"/>
            <p:nvPr/>
          </p:nvSpPr>
          <p:spPr>
            <a:xfrm>
              <a:off x="136620" y="3005952"/>
              <a:ext cx="20638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C800C8"/>
                  </a:solidFill>
                </a:rPr>
                <a:t>Tangent </a:t>
              </a:r>
            </a:p>
            <a:p>
              <a:r>
                <a:rPr lang="en-GB" sz="2800" dirty="0">
                  <a:solidFill>
                    <a:srgbClr val="C800C8"/>
                  </a:solidFill>
                </a:rPr>
                <a:t>at point A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1F401C4-C13C-77A7-2DA2-1FD7A0769D7F}"/>
                </a:ext>
              </a:extLst>
            </p:cNvPr>
            <p:cNvCxnSpPr>
              <a:cxnSpLocks/>
            </p:cNvCxnSpPr>
            <p:nvPr/>
          </p:nvCxnSpPr>
          <p:spPr>
            <a:xfrm>
              <a:off x="1554289" y="3216166"/>
              <a:ext cx="1179731" cy="0"/>
            </a:xfrm>
            <a:prstGeom prst="straightConnector1">
              <a:avLst/>
            </a:prstGeom>
            <a:ln w="57150">
              <a:solidFill>
                <a:srgbClr val="C800C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D1C75B2-2A04-7008-00AF-661E72A0E57B}"/>
              </a:ext>
            </a:extLst>
          </p:cNvPr>
          <p:cNvGrpSpPr/>
          <p:nvPr/>
        </p:nvGrpSpPr>
        <p:grpSpPr>
          <a:xfrm>
            <a:off x="6978851" y="89319"/>
            <a:ext cx="2679220" cy="1447834"/>
            <a:chOff x="6978851" y="89319"/>
            <a:chExt cx="2679220" cy="144783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CF4212A-6B7B-B89B-4BEA-716E409E604D}"/>
                </a:ext>
              </a:extLst>
            </p:cNvPr>
            <p:cNvSpPr/>
            <p:nvPr/>
          </p:nvSpPr>
          <p:spPr>
            <a:xfrm>
              <a:off x="6978851" y="1177153"/>
              <a:ext cx="360000" cy="3600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C8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935C19-2EE1-CB88-BE99-30BFFC163AB2}"/>
                </a:ext>
              </a:extLst>
            </p:cNvPr>
            <p:cNvSpPr txBox="1"/>
            <p:nvPr/>
          </p:nvSpPr>
          <p:spPr>
            <a:xfrm>
              <a:off x="8586944" y="89319"/>
              <a:ext cx="10711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FF0000"/>
                  </a:solidFill>
                </a:rPr>
                <a:t>Reset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FDFF69B-071E-9BB1-B5EB-7469555889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9190" y="402247"/>
              <a:ext cx="1071127" cy="73778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15817" y="1019444"/>
                <a:ext cx="4518539" cy="569011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We are going to determine where the function is increasing and decreasing by identifying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Predict where you think the function is increasing and decreasing</a:t>
                </a:r>
              </a:p>
              <a:p>
                <a:r>
                  <a:rPr lang="en-GB" dirty="0"/>
                  <a:t>Drag point A to check your predictions</a:t>
                </a:r>
              </a:p>
              <a:p>
                <a:r>
                  <a:rPr lang="en-GB" dirty="0"/>
                  <a:t>What do the colours of the tangent and gradient function emphasise?</a:t>
                </a:r>
              </a:p>
            </p:txBody>
          </p:sp>
        </mc:Choice>
        <mc:Fallback xmlns="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339C361-C93E-8E9C-041C-DD9AB4DD1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817" y="1019444"/>
                <a:ext cx="4518539" cy="5690114"/>
              </a:xfrm>
              <a:prstGeom prst="rect">
                <a:avLst/>
              </a:prstGeom>
              <a:blipFill>
                <a:blip r:embed="rId5"/>
                <a:stretch>
                  <a:fillRect l="-2241" t="-1782" r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3234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8DCF65-0711-38A6-A647-A20D5E88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GeoGebra to determine where a function is increasing and decreasing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For each function, predict where it is increasing and decreasing, then drag point A to check your predictions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3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3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4"/>
                      </a:rPr>
                      <m:t>=−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4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5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−2</m:t>
                    </m:r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hlinkClick r:id="rId5"/>
                      </a:rPr>
                      <m:t>−1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hlinkClick r:id="rId6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hlinkClick r:id="rId6"/>
                      </a:rPr>
                      <m:t>+1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3E9BDB6-D4DC-B126-5DCA-C465C874F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7"/>
                <a:stretch>
                  <a:fillRect l="-1086" t="-1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85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ADB-81C5-1E8D-17D7-39C192AB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Where are the functions increasing and decreasing?</a:t>
            </a:r>
          </a:p>
        </p:txBody>
      </p:sp>
      <p:pic>
        <p:nvPicPr>
          <p:cNvPr id="4" name="Picture 3" descr="A graph of a function&#10;&#10;Description automatically generated">
            <a:extLst>
              <a:ext uri="{FF2B5EF4-FFF2-40B4-BE49-F238E27FC236}">
                <a16:creationId xmlns:a16="http://schemas.microsoft.com/office/drawing/2014/main" id="{407D8BCE-517D-7EE2-9748-B38FBED1C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1546226"/>
            <a:ext cx="1949527" cy="2492374"/>
          </a:xfrm>
          <a:prstGeom prst="rect">
            <a:avLst/>
          </a:prstGeom>
        </p:spPr>
      </p:pic>
      <p:pic>
        <p:nvPicPr>
          <p:cNvPr id="6" name="Picture 5" descr="A graph of a function&#10;&#10;Description automatically generated">
            <a:extLst>
              <a:ext uri="{FF2B5EF4-FFF2-40B4-BE49-F238E27FC236}">
                <a16:creationId xmlns:a16="http://schemas.microsoft.com/office/drawing/2014/main" id="{AE55F404-690C-530E-90B0-69EF2BCD4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0" y="1546226"/>
            <a:ext cx="1941131" cy="2492374"/>
          </a:xfrm>
          <a:prstGeom prst="rect">
            <a:avLst/>
          </a:prstGeom>
        </p:spPr>
      </p:pic>
      <p:pic>
        <p:nvPicPr>
          <p:cNvPr id="9" name="Picture 8" descr="A graph on a grid&#10;&#10;Description automatically generated">
            <a:extLst>
              <a:ext uri="{FF2B5EF4-FFF2-40B4-BE49-F238E27FC236}">
                <a16:creationId xmlns:a16="http://schemas.microsoft.com/office/drawing/2014/main" id="{BE6155C7-3150-E10F-C838-854298B9B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787" y="1139826"/>
            <a:ext cx="2996229" cy="3368674"/>
          </a:xfrm>
          <a:prstGeom prst="rect">
            <a:avLst/>
          </a:prstGeom>
        </p:spPr>
      </p:pic>
      <p:pic>
        <p:nvPicPr>
          <p:cNvPr id="13" name="Picture 12" descr="A graph of a function&#10;&#10;Description automatically generated">
            <a:extLst>
              <a:ext uri="{FF2B5EF4-FFF2-40B4-BE49-F238E27FC236}">
                <a16:creationId xmlns:a16="http://schemas.microsoft.com/office/drawing/2014/main" id="{1417F195-6F9F-DCE1-9CD9-75F274EC0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7172" y="1546226"/>
            <a:ext cx="2325839" cy="33686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357270-1B86-966A-86B5-51AACC969869}"/>
                  </a:ext>
                </a:extLst>
              </p:cNvPr>
              <p:cNvSpPr txBox="1"/>
              <p:nvPr/>
            </p:nvSpPr>
            <p:spPr>
              <a:xfrm>
                <a:off x="463550" y="4533900"/>
                <a:ext cx="194952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is increasing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GB" dirty="0"/>
                  <a:t> and decreasing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357270-1B86-966A-86B5-51AACC969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50" y="4533900"/>
                <a:ext cx="1949527" cy="1477328"/>
              </a:xfrm>
              <a:prstGeom prst="rect">
                <a:avLst/>
              </a:prstGeom>
              <a:blipFill>
                <a:blip r:embed="rId6"/>
                <a:stretch>
                  <a:fillRect l="-2581"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7C7BC2-0EA5-878F-287D-145D7D81724D}"/>
                  </a:ext>
                </a:extLst>
              </p:cNvPr>
              <p:cNvSpPr txBox="1"/>
              <p:nvPr/>
            </p:nvSpPr>
            <p:spPr>
              <a:xfrm>
                <a:off x="2927350" y="4533900"/>
                <a:ext cx="194952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is increasing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GB" dirty="0"/>
                  <a:t> and decreasing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7C7BC2-0EA5-878F-287D-145D7D817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350" y="4533900"/>
                <a:ext cx="1949527" cy="1477328"/>
              </a:xfrm>
              <a:prstGeom prst="rect">
                <a:avLst/>
              </a:prstGeom>
              <a:blipFill>
                <a:blip r:embed="rId7"/>
                <a:stretch>
                  <a:fillRect l="-2597"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ACDC04-A951-ED0C-7D8F-33AAD140B438}"/>
                  </a:ext>
                </a:extLst>
              </p:cNvPr>
              <p:cNvSpPr txBox="1"/>
              <p:nvPr/>
            </p:nvSpPr>
            <p:spPr>
              <a:xfrm>
                <a:off x="5372100" y="4711700"/>
                <a:ext cx="2996229" cy="1971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/>
                  <a:t> is increasing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−1−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r>
                  <a:rPr lang="en-GB" dirty="0"/>
                  <a:t>and decreasing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−1−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3ACDC04-A951-ED0C-7D8F-33AAD140B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100" y="4711700"/>
                <a:ext cx="2996229" cy="1971309"/>
              </a:xfrm>
              <a:prstGeom prst="rect">
                <a:avLst/>
              </a:prstGeom>
              <a:blipFill>
                <a:blip r:embed="rId8"/>
                <a:stretch>
                  <a:fillRect l="-1261" t="-1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E41194-B828-5711-91AD-92CA138925ED}"/>
                  </a:ext>
                </a:extLst>
              </p:cNvPr>
              <p:cNvSpPr txBox="1"/>
              <p:nvPr/>
            </p:nvSpPr>
            <p:spPr>
              <a:xfrm>
                <a:off x="8832850" y="5092700"/>
                <a:ext cx="245096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dirty="0"/>
                  <a:t> is increasing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i.e., the function is always increasing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E41194-B828-5711-91AD-92CA13892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850" y="5092700"/>
                <a:ext cx="2450961" cy="1200329"/>
              </a:xfrm>
              <a:prstGeom prst="rect">
                <a:avLst/>
              </a:prstGeom>
              <a:blipFill>
                <a:blip r:embed="rId9"/>
                <a:stretch>
                  <a:fillRect l="-2062" t="-2083"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7941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7EBEB-9015-8F73-C81C-88B8157F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232A0D-D5E7-BAF8-A905-D4FFA9B4F3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The gradient of a function can be used to determine where functions are increasing (and strictly increasing), and decreasing (and strictly decreasing)</a:t>
                </a:r>
              </a:p>
              <a:p>
                <a:endParaRPr lang="en-GB" dirty="0"/>
              </a:p>
              <a:p>
                <a:r>
                  <a:rPr lang="en-GB" dirty="0"/>
                  <a:t>A function is </a:t>
                </a:r>
                <a:r>
                  <a:rPr lang="en-GB" b="1" dirty="0"/>
                  <a:t>increasing</a:t>
                </a:r>
                <a:r>
                  <a:rPr lang="en-GB" dirty="0"/>
                  <a:t> on an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dirty="0"/>
                  <a:t>, and strictly increasing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A function is </a:t>
                </a:r>
                <a:r>
                  <a:rPr lang="en-GB" b="1" dirty="0"/>
                  <a:t>decreasing</a:t>
                </a:r>
                <a:r>
                  <a:rPr lang="en-GB" dirty="0"/>
                  <a:t> on an an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dirty="0"/>
                  <a:t>, and strictly decreasing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232A0D-D5E7-BAF8-A905-D4FFA9B4F3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882" r="-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165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5F08-830E-5552-F91E-BFB6F8D4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‘what next’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1363-A484-E6C0-1158-C2EA9F862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Determining where functions are increasing and decreasing algebraically using differentiation</a:t>
            </a:r>
          </a:p>
          <a:p>
            <a:r>
              <a:rPr lang="en-GB"/>
              <a:t>Fluency practice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Classifying stationary points (GeoGebra)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862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46788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3495</TotalTime>
  <Words>450</Words>
  <Application>Microsoft Macintosh PowerPoint</Application>
  <PresentationFormat>Widescreen</PresentationFormat>
  <Paragraphs>58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Office Theme</vt:lpstr>
      <vt:lpstr>Determining where a function is increasing and decreasing</vt:lpstr>
      <vt:lpstr>Requisite prior knowledge for this activity</vt:lpstr>
      <vt:lpstr>Learning Objective</vt:lpstr>
      <vt:lpstr>Using GeoGebra to determine where a function is increasing and decreasing</vt:lpstr>
      <vt:lpstr>Using GeoGebra</vt:lpstr>
      <vt:lpstr>Using GeoGebra to determine where a function is increasing and decreasing</vt:lpstr>
      <vt:lpstr>Where are the functions increasing and decreasing?</vt:lpstr>
      <vt:lpstr>Summary</vt:lpstr>
      <vt:lpstr>Suggestions for ‘what next’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Sinead</dc:creator>
  <cp:lastModifiedBy>Vaughan, Sinead</cp:lastModifiedBy>
  <cp:revision>27</cp:revision>
  <dcterms:created xsi:type="dcterms:W3CDTF">2024-04-27T11:21:45Z</dcterms:created>
  <dcterms:modified xsi:type="dcterms:W3CDTF">2024-05-26T20:21:40Z</dcterms:modified>
</cp:coreProperties>
</file>