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9" r:id="rId3"/>
    <p:sldId id="257" r:id="rId4"/>
    <p:sldId id="261" r:id="rId5"/>
    <p:sldId id="284" r:id="rId6"/>
    <p:sldId id="292" r:id="rId7"/>
    <p:sldId id="269" r:id="rId8"/>
    <p:sldId id="295" r:id="rId9"/>
    <p:sldId id="28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17"/>
    <p:restoredTop sz="94696"/>
  </p:normalViewPr>
  <p:slideViewPr>
    <p:cSldViewPr snapToGrid="0">
      <p:cViewPr varScale="1">
        <p:scale>
          <a:sx n="100" d="100"/>
          <a:sy n="100" d="100"/>
        </p:scale>
        <p:origin x="3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499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ut6t32s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geogebra.org/m/epvt82tf" TargetMode="External"/><Relationship Id="rId4" Type="http://schemas.openxmlformats.org/officeDocument/2006/relationships/hyperlink" Target="https://www.geogebra.org/m/ypvsxfjz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1635A6C-693B-5CC5-AD4D-EA888349B216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Exploring the effect of the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1635A6C-693B-5CC5-AD4D-EA888349B2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t="-7407" b="-153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Finding the gradient of a straight line – GCSE / Year 12 Coordinate Geometry</a:t>
            </a:r>
          </a:p>
          <a:p>
            <a:r>
              <a:rPr lang="en-GB" dirty="0"/>
              <a:t>Exploring the gradient of a curve using GeoGebra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B4F5A0-8D33-4503-4082-9B346799D7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/>
              </a:p>
              <a:p>
                <a:r>
                  <a:rPr lang="en-GB" dirty="0"/>
                  <a:t>Identifying the effect of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B4F5A0-8D33-4503-4082-9B346799D7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9F8DCF65-0711-38A6-A647-A20D5E88D9D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Using GeoGebra to identify the effect of the 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 </a:t>
                </a: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9F8DCF65-0711-38A6-A647-A20D5E88D9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71" t="-46774" b="-6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We are going to use GeoGebra to explore the effect of the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 by sketching the gradient functions of the following curves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These curves can be generalised to	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37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Content Placeholder 38" descr="A graph on a graph&#10;&#10;Description automatically generated">
            <a:extLst>
              <a:ext uri="{FF2B5EF4-FFF2-40B4-BE49-F238E27FC236}">
                <a16:creationId xmlns:a16="http://schemas.microsoft.com/office/drawing/2014/main" id="{6C587E09-A04F-2684-B539-A3D6F1B5BA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7898" y="1177153"/>
            <a:ext cx="5336571" cy="53784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64856A-683C-34D7-FA6E-CB895254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GeoGebra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35D9F1-DAC4-3096-DC1D-7BF70965BC28}"/>
              </a:ext>
            </a:extLst>
          </p:cNvPr>
          <p:cNvGrpSpPr/>
          <p:nvPr/>
        </p:nvGrpSpPr>
        <p:grpSpPr>
          <a:xfrm>
            <a:off x="5070356" y="220417"/>
            <a:ext cx="3159226" cy="1405720"/>
            <a:chOff x="5070356" y="220417"/>
            <a:chExt cx="3159226" cy="14057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/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2800" dirty="0">
                    <a:solidFill>
                      <a:srgbClr val="0000C8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4225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43F0C62-F5EB-8297-6E0A-E350E3B222CC}"/>
                </a:ext>
              </a:extLst>
            </p:cNvPr>
            <p:cNvCxnSpPr/>
            <p:nvPr/>
          </p:nvCxnSpPr>
          <p:spPr>
            <a:xfrm flipH="1">
              <a:off x="5070356" y="584737"/>
              <a:ext cx="1244600" cy="1041400"/>
            </a:xfrm>
            <a:prstGeom prst="straightConnector1">
              <a:avLst/>
            </a:prstGeom>
            <a:ln w="57150">
              <a:solidFill>
                <a:srgbClr val="0000C8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528B381-E814-741C-2B54-FCCA891EA780}"/>
              </a:ext>
            </a:extLst>
          </p:cNvPr>
          <p:cNvGrpSpPr/>
          <p:nvPr/>
        </p:nvGrpSpPr>
        <p:grpSpPr>
          <a:xfrm>
            <a:off x="157643" y="1504732"/>
            <a:ext cx="2576377" cy="1199340"/>
            <a:chOff x="157643" y="1504732"/>
            <a:chExt cx="2576377" cy="11993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5BE19F-8236-002A-0316-948B728FCC05}"/>
                </a:ext>
              </a:extLst>
            </p:cNvPr>
            <p:cNvSpPr/>
            <p:nvPr/>
          </p:nvSpPr>
          <p:spPr>
            <a:xfrm>
              <a:off x="2374020" y="1504732"/>
              <a:ext cx="360000" cy="360000"/>
            </a:xfrm>
            <a:prstGeom prst="ellipse">
              <a:avLst/>
            </a:prstGeom>
            <a:noFill/>
            <a:ln w="57150">
              <a:solidFill>
                <a:srgbClr val="C800C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6A9B49-777C-BB7F-6091-7BD1621F0AD1}"/>
                </a:ext>
              </a:extLst>
            </p:cNvPr>
            <p:cNvSpPr txBox="1"/>
            <p:nvPr/>
          </p:nvSpPr>
          <p:spPr>
            <a:xfrm>
              <a:off x="157643" y="1749965"/>
              <a:ext cx="126829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Drag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point A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F47FF59-DAD2-14F8-2924-D3DED35830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6195" y="1749965"/>
              <a:ext cx="914323" cy="42162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C15DDA-D240-1768-D23F-423C52347FC9}"/>
              </a:ext>
            </a:extLst>
          </p:cNvPr>
          <p:cNvGrpSpPr/>
          <p:nvPr/>
        </p:nvGrpSpPr>
        <p:grpSpPr>
          <a:xfrm>
            <a:off x="136620" y="3005952"/>
            <a:ext cx="2597400" cy="954107"/>
            <a:chOff x="136620" y="3005952"/>
            <a:chExt cx="2597400" cy="9541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17BE8D-7BCD-63AE-A462-D64F2F91FBB7}"/>
                </a:ext>
              </a:extLst>
            </p:cNvPr>
            <p:cNvSpPr txBox="1"/>
            <p:nvPr/>
          </p:nvSpPr>
          <p:spPr>
            <a:xfrm>
              <a:off x="136620" y="3005952"/>
              <a:ext cx="20638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Tangent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at point A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F401C4-C13C-77A7-2DA2-1FD7A0769D7F}"/>
                </a:ext>
              </a:extLst>
            </p:cNvPr>
            <p:cNvCxnSpPr>
              <a:cxnSpLocks/>
            </p:cNvCxnSpPr>
            <p:nvPr/>
          </p:nvCxnSpPr>
          <p:spPr>
            <a:xfrm>
              <a:off x="1554289" y="3216166"/>
              <a:ext cx="1179731" cy="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1C75B2-2A04-7008-00AF-661E72A0E57B}"/>
              </a:ext>
            </a:extLst>
          </p:cNvPr>
          <p:cNvGrpSpPr/>
          <p:nvPr/>
        </p:nvGrpSpPr>
        <p:grpSpPr>
          <a:xfrm>
            <a:off x="6978851" y="89319"/>
            <a:ext cx="2679220" cy="1447834"/>
            <a:chOff x="6978851" y="89319"/>
            <a:chExt cx="2679220" cy="144783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CF4212A-6B7B-B89B-4BEA-716E409E604D}"/>
                </a:ext>
              </a:extLst>
            </p:cNvPr>
            <p:cNvSpPr/>
            <p:nvPr/>
          </p:nvSpPr>
          <p:spPr>
            <a:xfrm>
              <a:off x="6978851" y="1177153"/>
              <a:ext cx="360000" cy="3600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35C19-2EE1-CB88-BE99-30BFFC163AB2}"/>
                </a:ext>
              </a:extLst>
            </p:cNvPr>
            <p:cNvSpPr txBox="1"/>
            <p:nvPr/>
          </p:nvSpPr>
          <p:spPr>
            <a:xfrm>
              <a:off x="8586944" y="89319"/>
              <a:ext cx="10711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Reset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FDFF69B-071E-9BB1-B5EB-7469555889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190" y="402247"/>
              <a:ext cx="1071127" cy="73778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15817" y="1413586"/>
                <a:ext cx="4518539" cy="29406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Predict the effect of changing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</a:t>
                </a:r>
              </a:p>
              <a:p>
                <a:endParaRPr lang="en-GB" dirty="0"/>
              </a:p>
              <a:p>
                <a:r>
                  <a:rPr lang="en-GB" dirty="0"/>
                  <a:t>Drag A to check your predictions</a:t>
                </a:r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817" y="1413586"/>
                <a:ext cx="4518539" cy="2940615"/>
              </a:xfrm>
              <a:prstGeom prst="rect">
                <a:avLst/>
              </a:prstGeom>
              <a:blipFill>
                <a:blip r:embed="rId5"/>
                <a:stretch>
                  <a:fillRect l="-2241" t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3234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9F8DCF65-0711-38A6-A647-A20D5E88D9D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Using GeoGebra to identify the effect of the 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 </a:t>
                </a: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9F8DCF65-0711-38A6-A647-A20D5E88D9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71" t="-46774" b="-6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For each function below, predict the effect of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</a:t>
                </a:r>
              </a:p>
              <a:p>
                <a:r>
                  <a:rPr lang="en-GB" dirty="0"/>
                  <a:t>Then drag point A to check your prediction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+2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−1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086" t="-1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dirty="0"/>
                  <a:t>What is the effect of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on the gradient function?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76EEADB-81C5-1E8D-17D7-39C192AB3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71" t="-48387" b="-6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 graph of a function&#10;&#10;Description automatically generated">
            <a:extLst>
              <a:ext uri="{FF2B5EF4-FFF2-40B4-BE49-F238E27FC236}">
                <a16:creationId xmlns:a16="http://schemas.microsoft.com/office/drawing/2014/main" id="{07CFD4B6-FFDC-1960-6BC1-67721E873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55" y="1391149"/>
            <a:ext cx="3362875" cy="3725828"/>
          </a:xfrm>
          <a:prstGeom prst="rect">
            <a:avLst/>
          </a:prstGeom>
        </p:spPr>
      </p:pic>
      <p:pic>
        <p:nvPicPr>
          <p:cNvPr id="26" name="Picture 25" descr="A graph of a function&#10;&#10;Description automatically generated">
            <a:extLst>
              <a:ext uri="{FF2B5EF4-FFF2-40B4-BE49-F238E27FC236}">
                <a16:creationId xmlns:a16="http://schemas.microsoft.com/office/drawing/2014/main" id="{47251623-FDB1-13EF-1F3E-B29A0FEDB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821" y="1391148"/>
            <a:ext cx="2157697" cy="3725827"/>
          </a:xfrm>
          <a:prstGeom prst="rect">
            <a:avLst/>
          </a:prstGeom>
        </p:spPr>
      </p:pic>
      <p:pic>
        <p:nvPicPr>
          <p:cNvPr id="28" name="Picture 27" descr="A graph of a function&#10;&#10;Description automatically generated">
            <a:extLst>
              <a:ext uri="{FF2B5EF4-FFF2-40B4-BE49-F238E27FC236}">
                <a16:creationId xmlns:a16="http://schemas.microsoft.com/office/drawing/2014/main" id="{6D166591-18E5-89F1-5946-6C702FC60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179" y="1397139"/>
            <a:ext cx="3250262" cy="412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1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ADB-81C5-1E8D-17D7-39C192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51D9E-6B57-1721-B33C-EBC938518A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30036"/>
                <a:ext cx="10515600" cy="535016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dirty="0"/>
                  <a:t>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-intercept is a constant, and a gradient of 0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Therefore, the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b="1" dirty="0"/>
                  <a:t>-intercept has no effect on the gradient function,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  <a:endParaRPr lang="en-GB" b="1" dirty="0"/>
              </a:p>
              <a:p>
                <a:r>
                  <a:rPr lang="en-GB" dirty="0"/>
                  <a:t>This is important for the inverse of differentiation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51D9E-6B57-1721-B33C-EBC938518A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30036"/>
                <a:ext cx="10515600" cy="5350164"/>
              </a:xfrm>
              <a:blipFill>
                <a:blip r:embed="rId2"/>
                <a:stretch>
                  <a:fillRect l="-1086" t="-2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graphing of a function&#10;&#10;Description automatically generated">
            <a:extLst>
              <a:ext uri="{FF2B5EF4-FFF2-40B4-BE49-F238E27FC236}">
                <a16:creationId xmlns:a16="http://schemas.microsoft.com/office/drawing/2014/main" id="{D811BE17-66F9-D3CA-5964-89F9DE027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365" y="1974183"/>
            <a:ext cx="3536252" cy="2946877"/>
          </a:xfrm>
          <a:prstGeom prst="rect">
            <a:avLst/>
          </a:prstGeom>
        </p:spPr>
      </p:pic>
      <p:pic>
        <p:nvPicPr>
          <p:cNvPr id="15" name="Picture 14" descr="A graph of a line&#10;&#10;Description automatically generated">
            <a:extLst>
              <a:ext uri="{FF2B5EF4-FFF2-40B4-BE49-F238E27FC236}">
                <a16:creationId xmlns:a16="http://schemas.microsoft.com/office/drawing/2014/main" id="{07993F55-0A4C-AD2D-E262-9D3D64E08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481" y="1974182"/>
            <a:ext cx="3527803" cy="294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3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1363-A484-E6C0-1158-C2EA9F862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Classifying stationary points (GeoGebra)</a:t>
            </a:r>
          </a:p>
          <a:p>
            <a:endParaRPr lang="en-GB" dirty="0"/>
          </a:p>
          <a:p>
            <a:r>
              <a:rPr lang="en-GB" dirty="0"/>
              <a:t>Finding stationary points using differentiation</a:t>
            </a:r>
          </a:p>
          <a:p>
            <a:r>
              <a:rPr lang="en-GB" dirty="0"/>
              <a:t>Fluency practice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3460</TotalTime>
  <Words>290</Words>
  <Application>Microsoft Macintosh PowerPoint</Application>
  <PresentationFormat>Widescreen</PresentationFormat>
  <Paragraphs>54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Office Theme</vt:lpstr>
      <vt:lpstr>Exploring the effect of the  y-intercept on the gradient function</vt:lpstr>
      <vt:lpstr>Requisite prior knowledge for this activity</vt:lpstr>
      <vt:lpstr>Learning Objective</vt:lpstr>
      <vt:lpstr>Using GeoGebra to identify the effect of the  y-intercept on the gradient function </vt:lpstr>
      <vt:lpstr>Using GeoGebra</vt:lpstr>
      <vt:lpstr>Using GeoGebra to identify the effect of the  y-intercept on the gradient function </vt:lpstr>
      <vt:lpstr>What is the effect of the y-intercept on the gradient function?</vt:lpstr>
      <vt:lpstr>Summary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30</cp:revision>
  <dcterms:created xsi:type="dcterms:W3CDTF">2024-04-27T11:21:45Z</dcterms:created>
  <dcterms:modified xsi:type="dcterms:W3CDTF">2024-05-26T18:00:21Z</dcterms:modified>
</cp:coreProperties>
</file>