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89" r:id="rId3"/>
    <p:sldId id="257" r:id="rId4"/>
    <p:sldId id="261" r:id="rId5"/>
    <p:sldId id="284" r:id="rId6"/>
    <p:sldId id="283" r:id="rId7"/>
    <p:sldId id="292" r:id="rId8"/>
    <p:sldId id="293" r:id="rId9"/>
    <p:sldId id="269" r:id="rId10"/>
    <p:sldId id="295" r:id="rId11"/>
    <p:sldId id="288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0000C8"/>
    <a:srgbClr val="C800C8"/>
    <a:srgbClr val="007D0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756"/>
    <p:restoredTop sz="94696"/>
  </p:normalViewPr>
  <p:slideViewPr>
    <p:cSldViewPr snapToGrid="0">
      <p:cViewPr varScale="1">
        <p:scale>
          <a:sx n="100" d="100"/>
          <a:sy n="100" d="100"/>
        </p:scale>
        <p:origin x="664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620D39-B952-8D45-BD7C-6F545FED92A0}" type="datetimeFigureOut">
              <a:rPr lang="en-GB" smtClean="0"/>
              <a:t>27/05/2024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E15C78-9746-5E4F-BB8A-F3CC3E13F9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67643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E15C78-9746-5E4F-BB8A-F3CC3E13F91F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94999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A4BE70-7C91-0957-A3DB-9F4620FD6A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2FE595E-14FD-6DB4-F87B-A4546FE5BF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BC2E8F-C9F8-5C00-33E2-1DA39C70A39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911A967-D1AC-1449-8401-9624836D9AE4}" type="datetimeFigureOut">
              <a:rPr lang="en-GB" smtClean="0"/>
              <a:t>27/05/2024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0411E6-7A86-795A-473A-736EAA8583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53BB4E-4D5F-8D65-1F9F-0CECC1164D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D97F660-23DC-284A-A6BF-A404A615DE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6837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1430FA-49C1-E979-8B70-1A3F12C530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74906"/>
          </a:xfrm>
        </p:spPr>
        <p:txBody>
          <a:bodyPr/>
          <a:lstStyle/>
          <a:p>
            <a:r>
              <a:rPr lang="en-GB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2D0546-E809-E0D9-655C-779C2D5B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30036"/>
            <a:ext cx="10515600" cy="5379522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938913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2F9362-9814-9ED2-D24B-E98B7ED746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44C244-3886-4C95-EB8E-A794B8EDAC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809B92-F4CC-59A3-CB08-82CA9340376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911A967-D1AC-1449-8401-9624836D9AE4}" type="datetimeFigureOut">
              <a:rPr lang="en-GB" smtClean="0"/>
              <a:t>27/05/2024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727673-28D0-3B19-DDE5-14523F38FA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0F975D-7F12-CC34-CEBD-B47754ECF8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D97F660-23DC-284A-A6BF-A404A615DE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44049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C7C660-4086-037B-D9FA-7F9F13B7DE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51A557-37A2-91AF-46B5-7D2B0BA1CD6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330036"/>
            <a:ext cx="5181600" cy="537952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2C137D3-C739-8832-5277-5DE805365D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330036"/>
            <a:ext cx="5181600" cy="5379522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713953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8A1ACD-A6EE-8C41-09C3-0D8BA57C5C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D258D2-88D3-0078-6630-1C61FDF1C2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B3151A0-8F32-3C6C-C978-5E09BF1592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FCDC21F-CDA2-4487-C291-AF7ADC6E8EB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DBC5305-FE98-FD0F-65D5-AA629152036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14DFDFD-E71F-D1B2-F302-0B35FF1556D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911A967-D1AC-1449-8401-9624836D9AE4}" type="datetimeFigureOut">
              <a:rPr lang="en-GB" smtClean="0"/>
              <a:t>27/05/2024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B124856-D8F5-CE4A-0A27-F3C63889C0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8119E11-14DE-B1DA-5E0F-6933049BEC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D97F660-23DC-284A-A6BF-A404A615DE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15970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49C162-5AEC-F901-DB16-5817D8DD42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7564200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1B75967-BD7A-CF3C-97F0-C51F7F9B465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911A967-D1AC-1449-8401-9624836D9AE4}" type="datetimeFigureOut">
              <a:rPr lang="en-GB" smtClean="0"/>
              <a:t>27/05/2024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7AE503C-93A7-AFB8-0B5F-DD6A6B6CEE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433BF5-89D1-1EB6-0B2D-658C575C8A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D97F660-23DC-284A-A6BF-A404A615DE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84212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99F4E9-F275-1456-3ECF-9FDA5D7992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81877D-BD44-B921-41FD-12159288D4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D757D6-A4C3-1021-4C4D-2845A3FCEA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53EE5F1-E2CB-7BD8-645E-4A491CBCA8A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911A967-D1AC-1449-8401-9624836D9AE4}" type="datetimeFigureOut">
              <a:rPr lang="en-GB" smtClean="0"/>
              <a:t>27/05/2024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7E618A9-E249-EA35-1215-BE8ADC7201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959A71A-8573-CFF2-0523-08C368C41F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D97F660-23DC-284A-A6BF-A404A615DE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80100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51869-EF72-3A90-3B48-C8CDD98050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EFEF989-C15B-4988-A397-CE1E048906C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E19AEC-3726-5F9D-E852-2A441ACF88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FF9A325-FC2D-E6D9-7F85-18C6FB5D131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911A967-D1AC-1449-8401-9624836D9AE4}" type="datetimeFigureOut">
              <a:rPr lang="en-GB" smtClean="0"/>
              <a:t>27/05/2024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75D34B-E730-DCE7-98B9-9C197A8AEC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D62983-2838-1683-B497-9CF61CE8C4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D97F660-23DC-284A-A6BF-A404A615DE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85298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7C4940-3A24-7EC1-E2FC-2AD40A303F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C669433-3463-C554-5214-45DF94D3BFE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71F4CA-DC4D-53F7-4A02-216B496A028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911A967-D1AC-1449-8401-9624836D9AE4}" type="datetimeFigureOut">
              <a:rPr lang="en-GB" smtClean="0"/>
              <a:t>27/05/2024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45D84D-D099-1495-9BE6-1BA2D0435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A79507-3DA1-674E-BD0A-264CA580B5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D97F660-23DC-284A-A6BF-A404A615DE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0844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AE8AA1A-5502-26C7-632D-3DED24E1A71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96F0641-0D1D-DD66-46C5-623437799C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0A07F4-361F-3CB9-9A4C-650D3F776B2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911A967-D1AC-1449-8401-9624836D9AE4}" type="datetimeFigureOut">
              <a:rPr lang="en-GB" smtClean="0"/>
              <a:t>27/05/2024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735AFE-DF8D-05C6-3939-93B6A10C13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681359-656F-4B67-712A-B32D78FA6E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D97F660-23DC-284A-A6BF-A404A615DE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3541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1408C84-9CBB-103C-9F78-DE2A5B138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749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9BA559-B181-ABBB-42F6-46861DC82C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341912"/>
            <a:ext cx="10515600" cy="53795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451592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eogebra.org/m/pxwhs48d" TargetMode="External"/><Relationship Id="rId2" Type="http://schemas.openxmlformats.org/officeDocument/2006/relationships/hyperlink" Target="https://www.geogebra.org/m/kpjfg6pc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hyperlink" Target="https://www.geogebra.org/m/q8x57fqy" TargetMode="External"/><Relationship Id="rId4" Type="http://schemas.openxmlformats.org/officeDocument/2006/relationships/hyperlink" Target="https://www.geogebra.org/m/ekskkzvc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635A6C-693B-5CC5-AD4D-EA888349B21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Sketching the gradient function of a curve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CB34ACD-4306-99B7-54E9-C1F05163185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226809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7C90A7-C785-9DF8-6E0F-43C5479AD3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Requisite prior knowledge for this activity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8F3EF8-3DC5-7407-8587-EBBE08CF65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Finding the gradient of a straight line – GCSE / Year 12 Coordinate Geometry</a:t>
            </a:r>
          </a:p>
          <a:p>
            <a:r>
              <a:rPr lang="en-GB" dirty="0"/>
              <a:t>Exploring the gradient of a curve using GeoGebra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54202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E43459-074B-F9C8-9E6C-649FC41A01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Learning Objective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B4F5A0-8D33-4503-4082-9B346799D7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  <a:p>
            <a:r>
              <a:rPr lang="en-GB" dirty="0"/>
              <a:t>Sketching the gradient function of a curve</a:t>
            </a:r>
          </a:p>
          <a:p>
            <a:r>
              <a:rPr lang="en-GB" dirty="0"/>
              <a:t>Identify what the gradient of the tangent being zero corresponds to on the original function</a:t>
            </a:r>
          </a:p>
          <a:p>
            <a:pPr marL="0" indent="0">
              <a:buNone/>
            </a:pP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34842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9F8DCF65-0711-38A6-A647-A20D5E88D9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Using GeoGebra to sketch the gradient function of a curve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13E9BDB6-D4DC-B126-5DCA-C465C874FC8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endParaRPr lang="en-GB" dirty="0"/>
              </a:p>
              <a:p>
                <a:r>
                  <a:rPr lang="en-GB" dirty="0"/>
                  <a:t>The gradient of a curve at a given point is defined as the gradient of the tangent to the curve at that point</a:t>
                </a:r>
              </a:p>
              <a:p>
                <a:endParaRPr lang="en-GB" dirty="0"/>
              </a:p>
              <a:p>
                <a:r>
                  <a:rPr lang="en-GB" dirty="0"/>
                  <a:t>We are going to use the graphing software GeoGebra to sketch the gradient function for the following curves: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 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GB" dirty="0"/>
              </a:p>
              <a:p>
                <a:pPr lvl="1"/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 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+2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GB" dirty="0"/>
              </a:p>
              <a:p>
                <a:pPr lvl="1"/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 </m:t>
                    </m:r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−1</m:t>
                    </m:r>
                  </m:oMath>
                </a14:m>
                <a:endParaRPr lang="en-GB" dirty="0"/>
              </a:p>
              <a:p>
                <a:pPr lvl="1"/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 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endParaRPr lang="en-GB" dirty="0"/>
              </a:p>
              <a:p>
                <a:pPr lvl="1"/>
                <a:endParaRPr lang="en-GB" dirty="0"/>
              </a:p>
              <a:p>
                <a:pPr marL="0" indent="0">
                  <a:buNone/>
                </a:pPr>
                <a:endParaRPr lang="en-GB" dirty="0"/>
              </a:p>
            </p:txBody>
          </p:sp>
        </mc:Choice>
        <mc:Fallback xmlns="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13E9BDB6-D4DC-B126-5DCA-C465C874FC8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 r="-156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1737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 descr="A graph on a graph&#10;&#10;Description automatically generated">
            <a:extLst>
              <a:ext uri="{FF2B5EF4-FFF2-40B4-BE49-F238E27FC236}">
                <a16:creationId xmlns:a16="http://schemas.microsoft.com/office/drawing/2014/main" id="{38F5EA34-6B3A-7127-B2D7-65A7F0F2C45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019326" y="1177153"/>
            <a:ext cx="5324665" cy="5378450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F64856A-683C-34D7-FA6E-CB89525434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Using GeoGebra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4435D9F1-DAC4-3096-DC1D-7BF70965BC28}"/>
              </a:ext>
            </a:extLst>
          </p:cNvPr>
          <p:cNvGrpSpPr/>
          <p:nvPr/>
        </p:nvGrpSpPr>
        <p:grpSpPr>
          <a:xfrm>
            <a:off x="5070356" y="220417"/>
            <a:ext cx="3159226" cy="1405720"/>
            <a:chOff x="5070356" y="220417"/>
            <a:chExt cx="3159226" cy="140572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TextBox 6">
                  <a:extLst>
                    <a:ext uri="{FF2B5EF4-FFF2-40B4-BE49-F238E27FC236}">
                      <a16:creationId xmlns:a16="http://schemas.microsoft.com/office/drawing/2014/main" id="{16E0A40E-B044-0F4A-D2F4-F6D66CE94062}"/>
                    </a:ext>
                  </a:extLst>
                </p:cNvPr>
                <p:cNvSpPr txBox="1"/>
                <p:nvPr/>
              </p:nvSpPr>
              <p:spPr>
                <a:xfrm>
                  <a:off x="6430123" y="220417"/>
                  <a:ext cx="1799459" cy="52322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800" b="0" i="1" smtClean="0">
                            <a:solidFill>
                              <a:srgbClr val="0000C8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  <m:d>
                          <m:dPr>
                            <m:ctrlPr>
                              <a:rPr lang="en-US" sz="2800" b="0" i="1" smtClean="0">
                                <a:solidFill>
                                  <a:srgbClr val="0000C8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800" b="0" i="1" smtClean="0">
                                <a:solidFill>
                                  <a:srgbClr val="0000C8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  <m:r>
                          <a:rPr lang="en-US" sz="2800" b="0" i="1" smtClean="0">
                            <a:solidFill>
                              <a:srgbClr val="0000C8"/>
                            </a:solidFill>
                            <a:latin typeface="Cambria Math" panose="02040503050406030204" pitchFamily="18" charset="0"/>
                          </a:rPr>
                          <m:t>= </m:t>
                        </m:r>
                        <m:sSup>
                          <m:sSupPr>
                            <m:ctrlPr>
                              <a:rPr lang="en-US" sz="2800" b="0" i="1" smtClean="0">
                                <a:solidFill>
                                  <a:srgbClr val="0000C8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800" b="0" i="1" smtClean="0">
                                <a:solidFill>
                                  <a:srgbClr val="0000C8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sz="2800" b="0" i="1" smtClean="0">
                                <a:solidFill>
                                  <a:srgbClr val="0000C8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oMath>
                    </m:oMathPara>
                  </a14:m>
                  <a:endParaRPr lang="en-GB" sz="2800" dirty="0">
                    <a:solidFill>
                      <a:srgbClr val="0000C8"/>
                    </a:solidFill>
                  </a:endParaRPr>
                </a:p>
              </p:txBody>
            </p:sp>
          </mc:Choice>
          <mc:Fallback xmlns="">
            <p:sp>
              <p:nvSpPr>
                <p:cNvPr id="7" name="TextBox 6">
                  <a:extLst>
                    <a:ext uri="{FF2B5EF4-FFF2-40B4-BE49-F238E27FC236}">
                      <a16:creationId xmlns:a16="http://schemas.microsoft.com/office/drawing/2014/main" id="{16E0A40E-B044-0F4A-D2F4-F6D66CE9406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430123" y="220417"/>
                  <a:ext cx="1799459" cy="523220"/>
                </a:xfrm>
                <a:prstGeom prst="rect">
                  <a:avLst/>
                </a:prstGeom>
                <a:blipFill>
                  <a:blip r:embed="rId4"/>
                  <a:stretch>
                    <a:fillRect l="-4225" b="-21429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443F0C62-F5EB-8297-6E0A-E350E3B222CC}"/>
                </a:ext>
              </a:extLst>
            </p:cNvPr>
            <p:cNvCxnSpPr/>
            <p:nvPr/>
          </p:nvCxnSpPr>
          <p:spPr>
            <a:xfrm flipH="1">
              <a:off x="5070356" y="584737"/>
              <a:ext cx="1244600" cy="1041400"/>
            </a:xfrm>
            <a:prstGeom prst="straightConnector1">
              <a:avLst/>
            </a:prstGeom>
            <a:ln w="57150">
              <a:solidFill>
                <a:srgbClr val="0000C8"/>
              </a:solidFill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528B381-E814-741C-2B54-FCCA891EA780}"/>
              </a:ext>
            </a:extLst>
          </p:cNvPr>
          <p:cNvGrpSpPr/>
          <p:nvPr/>
        </p:nvGrpSpPr>
        <p:grpSpPr>
          <a:xfrm>
            <a:off x="157643" y="1504732"/>
            <a:ext cx="2576377" cy="1199340"/>
            <a:chOff x="157643" y="1504732"/>
            <a:chExt cx="2576377" cy="1199340"/>
          </a:xfrm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CD5BE19F-8236-002A-0316-948B728FCC05}"/>
                </a:ext>
              </a:extLst>
            </p:cNvPr>
            <p:cNvSpPr/>
            <p:nvPr/>
          </p:nvSpPr>
          <p:spPr>
            <a:xfrm>
              <a:off x="2374020" y="1504732"/>
              <a:ext cx="360000" cy="360000"/>
            </a:xfrm>
            <a:prstGeom prst="ellipse">
              <a:avLst/>
            </a:prstGeom>
            <a:noFill/>
            <a:ln w="57150">
              <a:solidFill>
                <a:srgbClr val="C800C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0000C8"/>
                </a:solidFill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2E6A9B49-777C-BB7F-6091-7BD1621F0AD1}"/>
                </a:ext>
              </a:extLst>
            </p:cNvPr>
            <p:cNvSpPr txBox="1"/>
            <p:nvPr/>
          </p:nvSpPr>
          <p:spPr>
            <a:xfrm>
              <a:off x="157643" y="1749965"/>
              <a:ext cx="1268296" cy="9541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800" dirty="0">
                  <a:solidFill>
                    <a:srgbClr val="C800C8"/>
                  </a:solidFill>
                </a:rPr>
                <a:t>Drag </a:t>
              </a:r>
            </a:p>
            <a:p>
              <a:r>
                <a:rPr lang="en-GB" sz="2800" dirty="0">
                  <a:solidFill>
                    <a:srgbClr val="C800C8"/>
                  </a:solidFill>
                </a:rPr>
                <a:t>point A</a:t>
              </a:r>
            </a:p>
          </p:txBody>
        </p: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2F47FF59-DAD2-14F8-2924-D3DED358307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286195" y="1749965"/>
              <a:ext cx="914323" cy="421620"/>
            </a:xfrm>
            <a:prstGeom prst="straightConnector1">
              <a:avLst/>
            </a:prstGeom>
            <a:ln w="57150">
              <a:solidFill>
                <a:srgbClr val="C800C8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D9C15DDA-D240-1768-D23F-423C52347FC9}"/>
              </a:ext>
            </a:extLst>
          </p:cNvPr>
          <p:cNvGrpSpPr/>
          <p:nvPr/>
        </p:nvGrpSpPr>
        <p:grpSpPr>
          <a:xfrm>
            <a:off x="136620" y="3005952"/>
            <a:ext cx="2597400" cy="954107"/>
            <a:chOff x="136620" y="3005952"/>
            <a:chExt cx="2597400" cy="954107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2A17BE8D-7BCD-63AE-A462-D64F2F91FBB7}"/>
                </a:ext>
              </a:extLst>
            </p:cNvPr>
            <p:cNvSpPr txBox="1"/>
            <p:nvPr/>
          </p:nvSpPr>
          <p:spPr>
            <a:xfrm>
              <a:off x="136620" y="3005952"/>
              <a:ext cx="2063898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>
                  <a:solidFill>
                    <a:srgbClr val="C800C8"/>
                  </a:solidFill>
                </a:rPr>
                <a:t>Tangent </a:t>
              </a:r>
            </a:p>
            <a:p>
              <a:r>
                <a:rPr lang="en-GB" sz="2800" dirty="0">
                  <a:solidFill>
                    <a:srgbClr val="C800C8"/>
                  </a:solidFill>
                </a:rPr>
                <a:t>at point A</a:t>
              </a:r>
            </a:p>
          </p:txBody>
        </p: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31F401C4-C13C-77A7-2DA2-1FD7A0769D7F}"/>
                </a:ext>
              </a:extLst>
            </p:cNvPr>
            <p:cNvCxnSpPr>
              <a:cxnSpLocks/>
            </p:cNvCxnSpPr>
            <p:nvPr/>
          </p:nvCxnSpPr>
          <p:spPr>
            <a:xfrm>
              <a:off x="1554289" y="3216166"/>
              <a:ext cx="1179731" cy="0"/>
            </a:xfrm>
            <a:prstGeom prst="straightConnector1">
              <a:avLst/>
            </a:prstGeom>
            <a:ln w="57150">
              <a:solidFill>
                <a:srgbClr val="C800C8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FD1C75B2-2A04-7008-00AF-661E72A0E57B}"/>
              </a:ext>
            </a:extLst>
          </p:cNvPr>
          <p:cNvGrpSpPr/>
          <p:nvPr/>
        </p:nvGrpSpPr>
        <p:grpSpPr>
          <a:xfrm>
            <a:off x="6978851" y="89319"/>
            <a:ext cx="2679220" cy="1447834"/>
            <a:chOff x="6978851" y="89319"/>
            <a:chExt cx="2679220" cy="1447834"/>
          </a:xfrm>
        </p:grpSpPr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ECF4212A-6B7B-B89B-4BEA-716E409E604D}"/>
                </a:ext>
              </a:extLst>
            </p:cNvPr>
            <p:cNvSpPr/>
            <p:nvPr/>
          </p:nvSpPr>
          <p:spPr>
            <a:xfrm>
              <a:off x="6978851" y="1177153"/>
              <a:ext cx="360000" cy="360000"/>
            </a:xfrm>
            <a:prstGeom prst="ellipse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0000C8"/>
                </a:solidFill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D7935C19-2EE1-CB88-BE99-30BFFC163AB2}"/>
                </a:ext>
              </a:extLst>
            </p:cNvPr>
            <p:cNvSpPr txBox="1"/>
            <p:nvPr/>
          </p:nvSpPr>
          <p:spPr>
            <a:xfrm>
              <a:off x="8586944" y="89319"/>
              <a:ext cx="107112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800" dirty="0">
                  <a:solidFill>
                    <a:srgbClr val="FF0000"/>
                  </a:solidFill>
                </a:rPr>
                <a:t>Reset</a:t>
              </a:r>
            </a:p>
          </p:txBody>
        </p: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FFDFF69B-071E-9BB1-B5EB-7469555889F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379190" y="402247"/>
              <a:ext cx="1071127" cy="737785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25" name="Content Placeholder 2">
                <a:extLst>
                  <a:ext uri="{FF2B5EF4-FFF2-40B4-BE49-F238E27FC236}">
                    <a16:creationId xmlns:a16="http://schemas.microsoft.com/office/drawing/2014/main" id="{6339C361-C93E-8E9C-041C-DD9AB4DD19B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515817" y="1019444"/>
                <a:ext cx="4518539" cy="5690114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GB" dirty="0"/>
                  <a:t>We are going to plot a point which has the same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dirty="0"/>
                  <a:t>-coordinate as point A, and has the gradient of the tangent,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p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GB" dirty="0"/>
                  <a:t>, as the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dirty="0"/>
                  <a:t>-coordinate</a:t>
                </a:r>
              </a:p>
              <a:p>
                <a:r>
                  <a:rPr lang="en-GB" dirty="0"/>
                  <a:t>Where will this point first appear?</a:t>
                </a:r>
              </a:p>
              <a:p>
                <a:r>
                  <a:rPr lang="en-GB" dirty="0"/>
                  <a:t>Where will the gradient of the tangent be zero?</a:t>
                </a:r>
              </a:p>
              <a:p>
                <a:r>
                  <a:rPr lang="en-GB" dirty="0"/>
                  <a:t>What feature does this correspond to on the original function?</a:t>
                </a:r>
              </a:p>
            </p:txBody>
          </p:sp>
        </mc:Choice>
        <mc:Fallback>
          <p:sp>
            <p:nvSpPr>
              <p:cNvPr id="25" name="Content Placeholder 2">
                <a:extLst>
                  <a:ext uri="{FF2B5EF4-FFF2-40B4-BE49-F238E27FC236}">
                    <a16:creationId xmlns:a16="http://schemas.microsoft.com/office/drawing/2014/main" id="{6339C361-C93E-8E9C-041C-DD9AB4DD19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15817" y="1019444"/>
                <a:ext cx="4518539" cy="5690114"/>
              </a:xfrm>
              <a:prstGeom prst="rect">
                <a:avLst/>
              </a:prstGeom>
              <a:blipFill>
                <a:blip r:embed="rId5"/>
                <a:stretch>
                  <a:fillRect l="-2241" t="-1782" r="-33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632344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9F8DCF65-0711-38A6-A647-A20D5E88D9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Using GeoGebra to sketch the gradient function of a curve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13E9BDB6-D4DC-B126-5DCA-C465C874FC8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GB" dirty="0"/>
                  <a:t>The gradient of a curve at a given point is defined as the gradient of the tangent to the curve at that point</a:t>
                </a:r>
              </a:p>
              <a:p>
                <a:endParaRPr lang="en-GB" dirty="0"/>
              </a:p>
              <a:p>
                <a:r>
                  <a:rPr lang="en-GB" dirty="0"/>
                  <a:t>The gradient function shows the value of the gradient for each value of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dirty="0"/>
              </a:p>
              <a:p>
                <a:endParaRPr lang="en-GB" dirty="0"/>
              </a:p>
              <a:p>
                <a:r>
                  <a:rPr lang="en-GB" dirty="0"/>
                  <a:t>A point on this function has the coordinates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 dirty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i="1" dirty="0">
                            <a:latin typeface="Cambria Math" panose="02040503050406030204" pitchFamily="18" charset="0"/>
                          </a:rPr>
                          <m:t>, </m:t>
                        </m:r>
                        <m:sSup>
                          <m:sSup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  <m:sup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  <m:d>
                          <m:d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</m:e>
                    </m:d>
                  </m:oMath>
                </a14:m>
                <a:r>
                  <a:rPr lang="en-GB" dirty="0"/>
                  <a:t>, where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p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GB" dirty="0"/>
                  <a:t> is the value of the gradient of the curve at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GB" dirty="0"/>
              </a:p>
              <a:p>
                <a:endParaRPr lang="en-GB" dirty="0"/>
              </a:p>
              <a:p>
                <a:r>
                  <a:rPr lang="en-GB" dirty="0"/>
                  <a:t>The point will appear and sketch the gradient function as you drag point A</a:t>
                </a:r>
              </a:p>
            </p:txBody>
          </p:sp>
        </mc:Choice>
        <mc:Fallback xmlns="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13E9BDB6-D4DC-B126-5DCA-C465C874FC8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 t="-1882" r="-156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84609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9F8DCF65-0711-38A6-A647-A20D5E88D9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Using GeoGebra to sketch the gradient function of a curve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3E9BDB6-D4DC-B126-5DCA-C465C874FC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For </a:t>
            </a:r>
            <a:r>
              <a:rPr lang="en-GB"/>
              <a:t>each function, </a:t>
            </a:r>
            <a:r>
              <a:rPr lang="en-GB" dirty="0"/>
              <a:t>predict what the gradient function will look like by thinking about the following questions</a:t>
            </a:r>
          </a:p>
          <a:p>
            <a:pPr lvl="1"/>
            <a:r>
              <a:rPr lang="en-GB" dirty="0"/>
              <a:t>Where will the point first appear?</a:t>
            </a:r>
          </a:p>
          <a:p>
            <a:pPr lvl="1"/>
            <a:r>
              <a:rPr lang="en-GB" dirty="0"/>
              <a:t>Where will the gradient of the tangent be zero?</a:t>
            </a:r>
          </a:p>
          <a:p>
            <a:pPr lvl="1"/>
            <a:r>
              <a:rPr lang="en-GB" dirty="0"/>
              <a:t>What feature does this correspond to on the original function?</a:t>
            </a:r>
          </a:p>
          <a:p>
            <a:endParaRPr lang="en-GB" dirty="0"/>
          </a:p>
          <a:p>
            <a:r>
              <a:rPr lang="en-GB" dirty="0"/>
              <a:t>When you have answered these questions, drag point A to check your prediction</a:t>
            </a:r>
          </a:p>
        </p:txBody>
      </p:sp>
    </p:spTree>
    <p:extLst>
      <p:ext uri="{BB962C8B-B14F-4D97-AF65-F5344CB8AC3E}">
        <p14:creationId xmlns:p14="http://schemas.microsoft.com/office/powerpoint/2010/main" val="2586857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8048E1-3F50-60CD-07F5-3415C2CE9A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Using GeoGebra to sketch the gradient function of a curve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0B0A36F-9DDC-9019-5A68-07A095CE07C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GB" dirty="0"/>
                  <a:t>Sketch the gradient function of the following curves</a:t>
                </a:r>
              </a:p>
              <a:p>
                <a:endParaRPr lang="en-US" b="0" i="1" dirty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hlinkClick r:id="rId2"/>
                      </a:rPr>
                      <m:t>𝑓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  <a:hlinkClick r:id="rId2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hlinkClick r:id="rId2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  <a:hlinkClick r:id="rId2"/>
                      </a:rPr>
                      <m:t>= 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  <a:hlinkClick r:id="rId2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hlinkClick r:id="rId2"/>
                          </a:rPr>
                          <m:t>𝑥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  <a:hlinkClick r:id="rId2"/>
                          </a:rPr>
                          <m:t>2</m:t>
                        </m:r>
                      </m:sup>
                    </m:sSup>
                  </m:oMath>
                </a14:m>
                <a:endParaRPr lang="en-GB" dirty="0"/>
              </a:p>
              <a:p>
                <a:endParaRPr lang="en-GB" dirty="0"/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hlinkClick r:id="rId3"/>
                      </a:rPr>
                      <m:t>𝑓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hlinkClick r:id="rId3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  <a:hlinkClick r:id="rId3"/>
                          </a:rPr>
                          <m:t>𝑥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  <a:hlinkClick r:id="rId3"/>
                      </a:rPr>
                      <m:t>= 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  <a:hlinkClick r:id="rId3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  <a:hlinkClick r:id="rId3"/>
                          </a:rPr>
                          <m:t>𝑥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  <a:hlinkClick r:id="rId3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  <a:hlinkClick r:id="rId3"/>
                      </a:rPr>
                      <m:t>+2</m:t>
                    </m:r>
                    <m:r>
                      <a:rPr lang="en-US" b="0" i="1" smtClean="0">
                        <a:latin typeface="Cambria Math" panose="02040503050406030204" pitchFamily="18" charset="0"/>
                        <a:hlinkClick r:id="rId3"/>
                      </a:rPr>
                      <m:t>𝑥</m:t>
                    </m:r>
                  </m:oMath>
                </a14:m>
                <a:endParaRPr lang="en-GB" dirty="0"/>
              </a:p>
              <a:p>
                <a:endParaRPr lang="en-GB" dirty="0"/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hlinkClick r:id="rId4"/>
                      </a:rPr>
                      <m:t>𝑓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hlinkClick r:id="rId4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  <a:hlinkClick r:id="rId4"/>
                          </a:rPr>
                          <m:t>𝑥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  <a:hlinkClick r:id="rId4"/>
                      </a:rPr>
                      <m:t>= </m:t>
                    </m:r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  <a:hlinkClick r:id="rId4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hlinkClick r:id="rId4"/>
                          </a:rPr>
                          <m:t>𝑥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  <a:hlinkClick r:id="rId4"/>
                          </a:rPr>
                          <m:t>3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  <a:hlinkClick r:id="rId4"/>
                      </a:rPr>
                      <m:t>+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  <a:hlinkClick r:id="rId4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  <a:hlinkClick r:id="rId4"/>
                          </a:rPr>
                          <m:t>𝑥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  <a:hlinkClick r:id="rId4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  <a:hlinkClick r:id="rId4"/>
                      </a:rPr>
                      <m:t>−</m:t>
                    </m:r>
                    <m:r>
                      <a:rPr lang="en-US" i="1">
                        <a:latin typeface="Cambria Math" panose="02040503050406030204" pitchFamily="18" charset="0"/>
                        <a:hlinkClick r:id="rId4"/>
                      </a:rPr>
                      <m:t>2</m:t>
                    </m:r>
                    <m:r>
                      <a:rPr lang="en-US" i="1">
                        <a:latin typeface="Cambria Math" panose="02040503050406030204" pitchFamily="18" charset="0"/>
                        <a:hlinkClick r:id="rId4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  <a:hlinkClick r:id="rId4"/>
                      </a:rPr>
                      <m:t>−1</m:t>
                    </m:r>
                  </m:oMath>
                </a14:m>
                <a:endParaRPr lang="en-GB" dirty="0"/>
              </a:p>
              <a:p>
                <a:endParaRPr lang="en-GB" dirty="0"/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hlinkClick r:id="rId5"/>
                      </a:rPr>
                      <m:t>𝑓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hlinkClick r:id="rId5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  <a:hlinkClick r:id="rId5"/>
                          </a:rPr>
                          <m:t>𝑥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  <a:hlinkClick r:id="rId5"/>
                      </a:rPr>
                      <m:t>= 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  <a:hlinkClick r:id="rId5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  <a:hlinkClick r:id="rId5"/>
                          </a:rPr>
                          <m:t>𝑥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  <a:hlinkClick r:id="rId5"/>
                          </a:rPr>
                          <m:t>3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  <a:hlinkClick r:id="rId5"/>
                      </a:rPr>
                      <m:t>+</m:t>
                    </m:r>
                    <m:r>
                      <a:rPr lang="en-US" i="1">
                        <a:latin typeface="Cambria Math" panose="02040503050406030204" pitchFamily="18" charset="0"/>
                        <a:hlinkClick r:id="rId5"/>
                      </a:rPr>
                      <m:t>1</m:t>
                    </m:r>
                  </m:oMath>
                </a14:m>
                <a:endParaRPr lang="en-GB" dirty="0"/>
              </a:p>
              <a:p>
                <a:endParaRPr lang="en-GB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0B0A36F-9DDC-9019-5A68-07A095CE07C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6"/>
                <a:stretch>
                  <a:fillRect l="-1086" t="-1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268602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6EEADB-81C5-1E8D-17D7-39C192AB39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What feature on the original function does a gradient of zero correspond to?</a:t>
            </a:r>
          </a:p>
        </p:txBody>
      </p:sp>
      <p:pic>
        <p:nvPicPr>
          <p:cNvPr id="8" name="Picture 7" descr="A graph of a function&#10;&#10;Description automatically generated">
            <a:extLst>
              <a:ext uri="{FF2B5EF4-FFF2-40B4-BE49-F238E27FC236}">
                <a16:creationId xmlns:a16="http://schemas.microsoft.com/office/drawing/2014/main" id="{D0468DD2-B9AF-5D71-F18B-9E3BFC9C79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011" y="1787095"/>
            <a:ext cx="2676275" cy="3777485"/>
          </a:xfrm>
          <a:prstGeom prst="rect">
            <a:avLst/>
          </a:prstGeom>
        </p:spPr>
      </p:pic>
      <p:pic>
        <p:nvPicPr>
          <p:cNvPr id="10" name="Picture 9" descr="A graph of a function&#10;&#10;Description automatically generated">
            <a:extLst>
              <a:ext uri="{FF2B5EF4-FFF2-40B4-BE49-F238E27FC236}">
                <a16:creationId xmlns:a16="http://schemas.microsoft.com/office/drawing/2014/main" id="{CD66F9D9-521F-1962-056A-E6CF768196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7486" y="1787095"/>
            <a:ext cx="2597912" cy="4137667"/>
          </a:xfrm>
          <a:prstGeom prst="rect">
            <a:avLst/>
          </a:prstGeom>
        </p:spPr>
      </p:pic>
      <p:pic>
        <p:nvPicPr>
          <p:cNvPr id="12" name="Picture 11" descr="A graph of a function&#10;&#10;Description automatically generated">
            <a:extLst>
              <a:ext uri="{FF2B5EF4-FFF2-40B4-BE49-F238E27FC236}">
                <a16:creationId xmlns:a16="http://schemas.microsoft.com/office/drawing/2014/main" id="{5F28FD82-5E85-6984-5448-DD947255AE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35598" y="1409585"/>
            <a:ext cx="3640998" cy="4515177"/>
          </a:xfrm>
          <a:prstGeom prst="rect">
            <a:avLst/>
          </a:prstGeom>
        </p:spPr>
      </p:pic>
      <p:pic>
        <p:nvPicPr>
          <p:cNvPr id="14" name="Picture 13" descr="A graph of a function&#10;&#10;Description automatically generated">
            <a:extLst>
              <a:ext uri="{FF2B5EF4-FFF2-40B4-BE49-F238E27FC236}">
                <a16:creationId xmlns:a16="http://schemas.microsoft.com/office/drawing/2014/main" id="{7DD94783-9DF6-2D02-57E7-5D9488B2583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56796" y="365126"/>
            <a:ext cx="2047833" cy="5709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79413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6EEADB-81C5-1E8D-17D7-39C192AB39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Summary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6A51D9E-6B57-1721-B33C-EBC938518AE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endParaRPr lang="en-GB" dirty="0"/>
              </a:p>
              <a:p>
                <a:endParaRPr lang="en-GB" dirty="0"/>
              </a:p>
              <a:p>
                <a:endParaRPr lang="en-GB" dirty="0"/>
              </a:p>
              <a:p>
                <a:endParaRPr lang="en-GB" dirty="0"/>
              </a:p>
              <a:p>
                <a:endParaRPr lang="en-GB" dirty="0"/>
              </a:p>
              <a:p>
                <a:endParaRPr lang="en-GB" dirty="0"/>
              </a:p>
              <a:p>
                <a:endParaRPr lang="en-GB" dirty="0"/>
              </a:p>
              <a:p>
                <a:endParaRPr lang="en-GB" dirty="0"/>
              </a:p>
              <a:p>
                <a:r>
                  <a:rPr lang="en-GB" dirty="0"/>
                  <a:t>There is a </a:t>
                </a:r>
                <a:r>
                  <a:rPr lang="en-GB" b="1" dirty="0"/>
                  <a:t>stationary point</a:t>
                </a:r>
                <a:r>
                  <a:rPr lang="en-GB" dirty="0"/>
                  <a:t> on the curve when the gradient of the curve is zero, i.e., when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p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GB" dirty="0"/>
                  <a:t> 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6A51D9E-6B57-1721-B33C-EBC938518AE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7" descr="A graph of a function&#10;&#10;Description automatically generated">
            <a:extLst>
              <a:ext uri="{FF2B5EF4-FFF2-40B4-BE49-F238E27FC236}">
                <a16:creationId xmlns:a16="http://schemas.microsoft.com/office/drawing/2014/main" id="{D0468DD2-B9AF-5D71-F18B-9E3BFC9C79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492" y="1787093"/>
            <a:ext cx="2017729" cy="2847967"/>
          </a:xfrm>
          <a:prstGeom prst="rect">
            <a:avLst/>
          </a:prstGeom>
        </p:spPr>
      </p:pic>
      <p:pic>
        <p:nvPicPr>
          <p:cNvPr id="10" name="Picture 9" descr="A graph of a function&#10;&#10;Description automatically generated">
            <a:extLst>
              <a:ext uri="{FF2B5EF4-FFF2-40B4-BE49-F238E27FC236}">
                <a16:creationId xmlns:a16="http://schemas.microsoft.com/office/drawing/2014/main" id="{CD66F9D9-521F-1962-056A-E6CF768196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94031" y="1787094"/>
            <a:ext cx="1788150" cy="2847967"/>
          </a:xfrm>
          <a:prstGeom prst="rect">
            <a:avLst/>
          </a:prstGeom>
        </p:spPr>
      </p:pic>
      <p:pic>
        <p:nvPicPr>
          <p:cNvPr id="12" name="Picture 11" descr="A graph of a function&#10;&#10;Description automatically generated">
            <a:extLst>
              <a:ext uri="{FF2B5EF4-FFF2-40B4-BE49-F238E27FC236}">
                <a16:creationId xmlns:a16="http://schemas.microsoft.com/office/drawing/2014/main" id="{5F28FD82-5E85-6984-5448-DD947255AEB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18991" y="1409585"/>
            <a:ext cx="2600996" cy="3225477"/>
          </a:xfrm>
          <a:prstGeom prst="rect">
            <a:avLst/>
          </a:prstGeom>
        </p:spPr>
      </p:pic>
      <p:pic>
        <p:nvPicPr>
          <p:cNvPr id="14" name="Picture 13" descr="A graph of a function&#10;&#10;Description automatically generated">
            <a:extLst>
              <a:ext uri="{FF2B5EF4-FFF2-40B4-BE49-F238E27FC236}">
                <a16:creationId xmlns:a16="http://schemas.microsoft.com/office/drawing/2014/main" id="{7DD94783-9DF6-2D02-57E7-5D9488B2583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56797" y="365126"/>
            <a:ext cx="1531466" cy="4269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15399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005F08-830E-5552-F91E-BFB6F8D458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Suggestions for ‘what next’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681363-A484-E6C0-1158-C2EA9F8622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Exploring the effect of the y-intercept on a gradient function (GeoGebra)</a:t>
            </a:r>
          </a:p>
          <a:p>
            <a:endParaRPr lang="en-GB" dirty="0"/>
          </a:p>
          <a:p>
            <a:r>
              <a:rPr lang="en-GB" dirty="0"/>
              <a:t>Finding stationary points using differentiation</a:t>
            </a:r>
          </a:p>
          <a:p>
            <a:r>
              <a:rPr lang="en-GB" dirty="0"/>
              <a:t>Fluency practice</a:t>
            </a:r>
          </a:p>
          <a:p>
            <a:endParaRPr lang="en-GB" dirty="0"/>
          </a:p>
          <a:p>
            <a:r>
              <a:rPr lang="en-GB" dirty="0"/>
              <a:t>Classifying stationary points </a:t>
            </a:r>
            <a:r>
              <a:rPr lang="en-GB"/>
              <a:t>(GeoGebra)</a:t>
            </a:r>
            <a:endParaRPr lang="en-GB" dirty="0"/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586202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2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467886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3341</TotalTime>
  <Words>490</Words>
  <Application>Microsoft Macintosh PowerPoint</Application>
  <PresentationFormat>Widescreen</PresentationFormat>
  <Paragraphs>72</Paragraphs>
  <Slides>11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Aptos</vt:lpstr>
      <vt:lpstr>Aptos Display</vt:lpstr>
      <vt:lpstr>Arial</vt:lpstr>
      <vt:lpstr>Cambria Math</vt:lpstr>
      <vt:lpstr>Office Theme</vt:lpstr>
      <vt:lpstr>Sketching the gradient function of a curve</vt:lpstr>
      <vt:lpstr>Requisite prior knowledge for this activity</vt:lpstr>
      <vt:lpstr>Learning Objective</vt:lpstr>
      <vt:lpstr>Using GeoGebra to sketch the gradient function of a curve</vt:lpstr>
      <vt:lpstr>Using GeoGebra</vt:lpstr>
      <vt:lpstr>Using GeoGebra to sketch the gradient function of a curve</vt:lpstr>
      <vt:lpstr>Using GeoGebra to sketch the gradient function of a curve</vt:lpstr>
      <vt:lpstr>Using GeoGebra to sketch the gradient function of a curve</vt:lpstr>
      <vt:lpstr>What feature on the original function does a gradient of zero correspond to?</vt:lpstr>
      <vt:lpstr>Summary</vt:lpstr>
      <vt:lpstr>Suggestions for ‘what next’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Vaughan, Sinead</dc:creator>
  <cp:lastModifiedBy>Vaughan, Sinead</cp:lastModifiedBy>
  <cp:revision>27</cp:revision>
  <dcterms:created xsi:type="dcterms:W3CDTF">2024-04-27T11:21:45Z</dcterms:created>
  <dcterms:modified xsi:type="dcterms:W3CDTF">2024-05-27T12:50:03Z</dcterms:modified>
</cp:coreProperties>
</file>