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9" r:id="rId3"/>
    <p:sldId id="257" r:id="rId4"/>
    <p:sldId id="261" r:id="rId5"/>
    <p:sldId id="284" r:id="rId6"/>
    <p:sldId id="283" r:id="rId7"/>
    <p:sldId id="269" r:id="rId8"/>
    <p:sldId id="270" r:id="rId9"/>
    <p:sldId id="271" r:id="rId10"/>
    <p:sldId id="285" r:id="rId11"/>
    <p:sldId id="286" r:id="rId12"/>
    <p:sldId id="287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96"/>
  </p:normalViewPr>
  <p:slideViewPr>
    <p:cSldViewPr snapToGrid="0">
      <p:cViewPr varScale="1">
        <p:scale>
          <a:sx n="100" d="100"/>
          <a:sy n="100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499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44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geogebra.org/m/t6tfzn2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geogebra.org/m/ehb45d9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kzxzqqk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5A6C-693B-5CC5-AD4D-EA888349B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Derivative as gradient of the tangent to the graph at a point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Finding the gradient of a straight line – GCSE / Year 12 Coordinate Geometry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F5A0-8D33-4503-4082-9B346799D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Explore finding the gradient of a curve from a graph</a:t>
            </a:r>
          </a:p>
          <a:p>
            <a:r>
              <a:rPr lang="en-GB" dirty="0"/>
              <a:t>Generalise the findings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find the gradient of a point on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/>
              </a:p>
              <a:p>
                <a:r>
                  <a:rPr lang="en-GB" dirty="0"/>
                  <a:t>The gradient of a curve at a given point is defined as the gradient of the tangent to the curve at that point</a:t>
                </a:r>
              </a:p>
              <a:p>
                <a:endParaRPr lang="en-GB" dirty="0"/>
              </a:p>
              <a:p>
                <a:r>
                  <a:rPr lang="en-GB" dirty="0"/>
                  <a:t>We are going to use the graphing software GeoGebra to explore the gradient of three curves: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856A-683C-34D7-FA6E-CB895254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GeoGebra</a:t>
            </a:r>
          </a:p>
        </p:txBody>
      </p:sp>
      <p:pic>
        <p:nvPicPr>
          <p:cNvPr id="5" name="Content Placeholder 4" descr="A graph of a function&#10;&#10;Description automatically generated">
            <a:extLst>
              <a:ext uri="{FF2B5EF4-FFF2-40B4-BE49-F238E27FC236}">
                <a16:creationId xmlns:a16="http://schemas.microsoft.com/office/drawing/2014/main" id="{2FA0CC0D-9639-F4D1-EB3B-89A939A08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54006" y="1154558"/>
            <a:ext cx="7987291" cy="549702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E0A40E-B044-0F4A-D2F4-F6D66CE94062}"/>
                  </a:ext>
                </a:extLst>
              </p:cNvPr>
              <p:cNvSpPr txBox="1"/>
              <p:nvPr/>
            </p:nvSpPr>
            <p:spPr>
              <a:xfrm>
                <a:off x="8416589" y="488434"/>
                <a:ext cx="179945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0000C8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E0A40E-B044-0F4A-D2F4-F6D66CE94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589" y="488434"/>
                <a:ext cx="1799459" cy="523220"/>
              </a:xfrm>
              <a:prstGeom prst="rect">
                <a:avLst/>
              </a:prstGeom>
              <a:blipFill>
                <a:blip r:embed="rId4"/>
                <a:stretch>
                  <a:fillRect l="-4196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43F0C62-F5EB-8297-6E0A-E350E3B222CC}"/>
              </a:ext>
            </a:extLst>
          </p:cNvPr>
          <p:cNvCxnSpPr/>
          <p:nvPr/>
        </p:nvCxnSpPr>
        <p:spPr>
          <a:xfrm flipH="1">
            <a:off x="6993758" y="1026180"/>
            <a:ext cx="1244600" cy="1041400"/>
          </a:xfrm>
          <a:prstGeom prst="straightConnector1">
            <a:avLst/>
          </a:prstGeom>
          <a:ln w="57150">
            <a:solidFill>
              <a:srgbClr val="0000C8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CD5BE19F-8236-002A-0316-948B728FCC05}"/>
              </a:ext>
            </a:extLst>
          </p:cNvPr>
          <p:cNvSpPr/>
          <p:nvPr/>
        </p:nvSpPr>
        <p:spPr>
          <a:xfrm>
            <a:off x="3263460" y="2254468"/>
            <a:ext cx="488731" cy="488732"/>
          </a:xfrm>
          <a:prstGeom prst="ellipse">
            <a:avLst/>
          </a:prstGeom>
          <a:noFill/>
          <a:ln w="57150">
            <a:solidFill>
              <a:srgbClr val="C800C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8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6A9B49-777C-BB7F-6091-7BD1621F0AD1}"/>
              </a:ext>
            </a:extLst>
          </p:cNvPr>
          <p:cNvSpPr txBox="1"/>
          <p:nvPr/>
        </p:nvSpPr>
        <p:spPr>
          <a:xfrm>
            <a:off x="157643" y="1749965"/>
            <a:ext cx="2063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C800C8"/>
                </a:solidFill>
              </a:rPr>
              <a:t>Drag point 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F47FF59-DAD2-14F8-2924-D3DED3583070}"/>
              </a:ext>
            </a:extLst>
          </p:cNvPr>
          <p:cNvCxnSpPr/>
          <p:nvPr/>
        </p:nvCxnSpPr>
        <p:spPr>
          <a:xfrm>
            <a:off x="2238695" y="2273185"/>
            <a:ext cx="867104" cy="225649"/>
          </a:xfrm>
          <a:prstGeom prst="straightConnector1">
            <a:avLst/>
          </a:prstGeom>
          <a:ln w="57150">
            <a:solidFill>
              <a:srgbClr val="C800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A17BE8D-7BCD-63AE-A462-D64F2F91FBB7}"/>
              </a:ext>
            </a:extLst>
          </p:cNvPr>
          <p:cNvSpPr txBox="1"/>
          <p:nvPr/>
        </p:nvSpPr>
        <p:spPr>
          <a:xfrm>
            <a:off x="136620" y="4219906"/>
            <a:ext cx="20638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800C8"/>
                </a:solidFill>
              </a:rPr>
              <a:t>Tangent at  point 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F401C4-C13C-77A7-2DA2-1FD7A0769D7F}"/>
              </a:ext>
            </a:extLst>
          </p:cNvPr>
          <p:cNvCxnSpPr>
            <a:cxnSpLocks/>
          </p:cNvCxnSpPr>
          <p:nvPr/>
        </p:nvCxnSpPr>
        <p:spPr>
          <a:xfrm flipV="1">
            <a:off x="1931272" y="3216166"/>
            <a:ext cx="1686915" cy="1229389"/>
          </a:xfrm>
          <a:prstGeom prst="straightConnector1">
            <a:avLst/>
          </a:prstGeom>
          <a:ln w="57150">
            <a:solidFill>
              <a:srgbClr val="C800C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ECF4212A-6B7B-B89B-4BEA-716E409E604D}"/>
              </a:ext>
            </a:extLst>
          </p:cNvPr>
          <p:cNvSpPr/>
          <p:nvPr/>
        </p:nvSpPr>
        <p:spPr>
          <a:xfrm>
            <a:off x="10005838" y="1177153"/>
            <a:ext cx="488731" cy="4887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C8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935C19-2EE1-CB88-BE99-30BFFC163AB2}"/>
              </a:ext>
            </a:extLst>
          </p:cNvPr>
          <p:cNvSpPr txBox="1"/>
          <p:nvPr/>
        </p:nvSpPr>
        <p:spPr>
          <a:xfrm>
            <a:off x="10841422" y="1933897"/>
            <a:ext cx="107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Reset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FDFF69B-071E-9BB1-B5EB-7469555889F6}"/>
              </a:ext>
            </a:extLst>
          </p:cNvPr>
          <p:cNvCxnSpPr>
            <a:cxnSpLocks/>
          </p:cNvCxnSpPr>
          <p:nvPr/>
        </p:nvCxnSpPr>
        <p:spPr>
          <a:xfrm flipH="1" flipV="1">
            <a:off x="10494569" y="1587055"/>
            <a:ext cx="478231" cy="4016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234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find the gradient of a  point on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The gradient of a curve at a given point is defined as the gradient of the tangent to the curve at that point</a:t>
                </a:r>
              </a:p>
              <a:p>
                <a:endParaRPr lang="en-GB" dirty="0"/>
              </a:p>
              <a:p>
                <a:r>
                  <a:rPr lang="en-GB" dirty="0"/>
                  <a:t>We are going to use the graphing software GeoGebra to explore the gradient of the 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Drag point A to find the gradient at the given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, then for the last two values, predict the gradient first, and then check by dragging point A</a:t>
                </a:r>
              </a:p>
              <a:p>
                <a:endParaRPr lang="en-GB" dirty="0"/>
              </a:p>
              <a:p>
                <a:r>
                  <a:rPr lang="en-GB" dirty="0">
                    <a:hlinkClick r:id="rId2"/>
                  </a:rPr>
                  <a:t>Open GeoGebra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1882" r="-1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6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What is the relationship between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the value of the gradient?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71" t="-48387" b="-6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0E1823-F06A-B1E4-F974-39C2649A1A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The gradient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b="1" dirty="0"/>
                  <a:t>For the function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 = 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b="1" dirty="0"/>
                  <a:t>, the gradient function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0E1823-F06A-B1E4-F974-39C2649A1A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A3B855F-EEC5-256C-50B5-5916BF155C3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76081192"/>
                  </p:ext>
                </p:extLst>
              </p:nvPr>
            </p:nvGraphicFramePr>
            <p:xfrm>
              <a:off x="725716" y="2091176"/>
              <a:ext cx="10769600" cy="103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5029">
                      <a:extLst>
                        <a:ext uri="{9D8B030D-6E8A-4147-A177-3AD203B41FA5}">
                          <a16:colId xmlns:a16="http://schemas.microsoft.com/office/drawing/2014/main" val="2044557493"/>
                        </a:ext>
                      </a:extLst>
                    </a:gridCol>
                    <a:gridCol w="1422400">
                      <a:extLst>
                        <a:ext uri="{9D8B030D-6E8A-4147-A177-3AD203B41FA5}">
                          <a16:colId xmlns:a16="http://schemas.microsoft.com/office/drawing/2014/main" val="2865301249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946528855"/>
                        </a:ext>
                      </a:extLst>
                    </a:gridCol>
                    <a:gridCol w="1451429">
                      <a:extLst>
                        <a:ext uri="{9D8B030D-6E8A-4147-A177-3AD203B41FA5}">
                          <a16:colId xmlns:a16="http://schemas.microsoft.com/office/drawing/2014/main" val="2511024838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409009086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7559834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40927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the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06457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A3B855F-EEC5-256C-50B5-5916BF155C3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76081192"/>
                  </p:ext>
                </p:extLst>
              </p:nvPr>
            </p:nvGraphicFramePr>
            <p:xfrm>
              <a:off x="725716" y="2091176"/>
              <a:ext cx="10769600" cy="103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5029">
                      <a:extLst>
                        <a:ext uri="{9D8B030D-6E8A-4147-A177-3AD203B41FA5}">
                          <a16:colId xmlns:a16="http://schemas.microsoft.com/office/drawing/2014/main" val="2044557493"/>
                        </a:ext>
                      </a:extLst>
                    </a:gridCol>
                    <a:gridCol w="1422400">
                      <a:extLst>
                        <a:ext uri="{9D8B030D-6E8A-4147-A177-3AD203B41FA5}">
                          <a16:colId xmlns:a16="http://schemas.microsoft.com/office/drawing/2014/main" val="2865301249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946528855"/>
                        </a:ext>
                      </a:extLst>
                    </a:gridCol>
                    <a:gridCol w="1451429">
                      <a:extLst>
                        <a:ext uri="{9D8B030D-6E8A-4147-A177-3AD203B41FA5}">
                          <a16:colId xmlns:a16="http://schemas.microsoft.com/office/drawing/2014/main" val="2511024838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409009086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75598340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3" t="-11905" r="-200353" b="-13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4092709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the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06457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3794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find the gradient of a  point on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The gradient of a curve at a given point is defined at the gradient of the tangent to the curve at that point</a:t>
                </a:r>
              </a:p>
              <a:p>
                <a:endParaRPr lang="en-GB" dirty="0"/>
              </a:p>
              <a:p>
                <a:r>
                  <a:rPr lang="en-GB" dirty="0"/>
                  <a:t>We are going to use the graphing software GeoGebra to explore the gradient of the 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Drag point A to find the gradient at the given values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, then for the last two values, predict the gradient first, and then check by dragging point A</a:t>
                </a:r>
              </a:p>
              <a:p>
                <a:endParaRPr lang="en-GB" dirty="0"/>
              </a:p>
              <a:p>
                <a:r>
                  <a:rPr lang="en-GB" dirty="0">
                    <a:hlinkClick r:id="rId2"/>
                  </a:rPr>
                  <a:t>Open GeoGebra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1882" r="-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174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What is the relationship between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the value of the gradient?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71" t="-48387" b="-6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0E1823-F06A-B1E4-F974-39C2649A1A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The gradient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b="1" dirty="0"/>
                  <a:t>For the function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b="1" dirty="0"/>
                  <a:t>, the gradient function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0E1823-F06A-B1E4-F974-39C2649A1A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A3B855F-EEC5-256C-50B5-5916BF155C3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45583037"/>
                  </p:ext>
                </p:extLst>
              </p:nvPr>
            </p:nvGraphicFramePr>
            <p:xfrm>
              <a:off x="725716" y="2091176"/>
              <a:ext cx="10769600" cy="103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5029">
                      <a:extLst>
                        <a:ext uri="{9D8B030D-6E8A-4147-A177-3AD203B41FA5}">
                          <a16:colId xmlns:a16="http://schemas.microsoft.com/office/drawing/2014/main" val="2044557493"/>
                        </a:ext>
                      </a:extLst>
                    </a:gridCol>
                    <a:gridCol w="1422400">
                      <a:extLst>
                        <a:ext uri="{9D8B030D-6E8A-4147-A177-3AD203B41FA5}">
                          <a16:colId xmlns:a16="http://schemas.microsoft.com/office/drawing/2014/main" val="2865301249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946528855"/>
                        </a:ext>
                      </a:extLst>
                    </a:gridCol>
                    <a:gridCol w="1451429">
                      <a:extLst>
                        <a:ext uri="{9D8B030D-6E8A-4147-A177-3AD203B41FA5}">
                          <a16:colId xmlns:a16="http://schemas.microsoft.com/office/drawing/2014/main" val="2511024838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409009086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7559834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40927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the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06457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A3B855F-EEC5-256C-50B5-5916BF155C3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45583037"/>
                  </p:ext>
                </p:extLst>
              </p:nvPr>
            </p:nvGraphicFramePr>
            <p:xfrm>
              <a:off x="725716" y="2091176"/>
              <a:ext cx="10769600" cy="103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5029">
                      <a:extLst>
                        <a:ext uri="{9D8B030D-6E8A-4147-A177-3AD203B41FA5}">
                          <a16:colId xmlns:a16="http://schemas.microsoft.com/office/drawing/2014/main" val="2044557493"/>
                        </a:ext>
                      </a:extLst>
                    </a:gridCol>
                    <a:gridCol w="1422400">
                      <a:extLst>
                        <a:ext uri="{9D8B030D-6E8A-4147-A177-3AD203B41FA5}">
                          <a16:colId xmlns:a16="http://schemas.microsoft.com/office/drawing/2014/main" val="2865301249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946528855"/>
                        </a:ext>
                      </a:extLst>
                    </a:gridCol>
                    <a:gridCol w="1451429">
                      <a:extLst>
                        <a:ext uri="{9D8B030D-6E8A-4147-A177-3AD203B41FA5}">
                          <a16:colId xmlns:a16="http://schemas.microsoft.com/office/drawing/2014/main" val="2511024838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409009086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75598340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3" t="-11905" r="-200353" b="-13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4092709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the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06457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621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find the gradient of a  point on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The gradient of a curve at a given point is defined at the gradient of the tangent to the curve at that point</a:t>
                </a:r>
              </a:p>
              <a:p>
                <a:endParaRPr lang="en-GB" dirty="0"/>
              </a:p>
              <a:p>
                <a:r>
                  <a:rPr lang="en-GB" dirty="0"/>
                  <a:t>We are going to use the graphing software GeoGebra to explore the gradient of the 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Drag point A to find the gradient at the given values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, then for the last two values, predict the gradient first, and then check by dragging point A</a:t>
                </a:r>
              </a:p>
              <a:p>
                <a:endParaRPr lang="en-GB" dirty="0"/>
              </a:p>
              <a:p>
                <a:r>
                  <a:rPr lang="en-GB" dirty="0">
                    <a:hlinkClick r:id="rId3"/>
                  </a:rPr>
                  <a:t>Open GeoGebra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86" t="-1882" r="-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86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What is the relationship between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the value of the gradient?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71" t="-48387" b="-6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0E1823-F06A-B1E4-F974-39C2649A1A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The gradient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b="1" dirty="0"/>
                  <a:t>For the function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b="1" dirty="0"/>
                  <a:t>, the gradient function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0E1823-F06A-B1E4-F974-39C2649A1A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A3B855F-EEC5-256C-50B5-5916BF155C3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40906323"/>
                  </p:ext>
                </p:extLst>
              </p:nvPr>
            </p:nvGraphicFramePr>
            <p:xfrm>
              <a:off x="725716" y="2091176"/>
              <a:ext cx="10769600" cy="103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5029">
                      <a:extLst>
                        <a:ext uri="{9D8B030D-6E8A-4147-A177-3AD203B41FA5}">
                          <a16:colId xmlns:a16="http://schemas.microsoft.com/office/drawing/2014/main" val="2044557493"/>
                        </a:ext>
                      </a:extLst>
                    </a:gridCol>
                    <a:gridCol w="1422400">
                      <a:extLst>
                        <a:ext uri="{9D8B030D-6E8A-4147-A177-3AD203B41FA5}">
                          <a16:colId xmlns:a16="http://schemas.microsoft.com/office/drawing/2014/main" val="2865301249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946528855"/>
                        </a:ext>
                      </a:extLst>
                    </a:gridCol>
                    <a:gridCol w="1451429">
                      <a:extLst>
                        <a:ext uri="{9D8B030D-6E8A-4147-A177-3AD203B41FA5}">
                          <a16:colId xmlns:a16="http://schemas.microsoft.com/office/drawing/2014/main" val="2511024838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409009086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7559834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40927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the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06457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A3B855F-EEC5-256C-50B5-5916BF155C3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40906323"/>
                  </p:ext>
                </p:extLst>
              </p:nvPr>
            </p:nvGraphicFramePr>
            <p:xfrm>
              <a:off x="725716" y="2091176"/>
              <a:ext cx="10769600" cy="103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85029">
                      <a:extLst>
                        <a:ext uri="{9D8B030D-6E8A-4147-A177-3AD203B41FA5}">
                          <a16:colId xmlns:a16="http://schemas.microsoft.com/office/drawing/2014/main" val="2044557493"/>
                        </a:ext>
                      </a:extLst>
                    </a:gridCol>
                    <a:gridCol w="1422400">
                      <a:extLst>
                        <a:ext uri="{9D8B030D-6E8A-4147-A177-3AD203B41FA5}">
                          <a16:colId xmlns:a16="http://schemas.microsoft.com/office/drawing/2014/main" val="2865301249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946528855"/>
                        </a:ext>
                      </a:extLst>
                    </a:gridCol>
                    <a:gridCol w="1451429">
                      <a:extLst>
                        <a:ext uri="{9D8B030D-6E8A-4147-A177-3AD203B41FA5}">
                          <a16:colId xmlns:a16="http://schemas.microsoft.com/office/drawing/2014/main" val="2511024838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409009086"/>
                        </a:ext>
                      </a:extLst>
                    </a:gridCol>
                    <a:gridCol w="1436914">
                      <a:extLst>
                        <a:ext uri="{9D8B030D-6E8A-4147-A177-3AD203B41FA5}">
                          <a16:colId xmlns:a16="http://schemas.microsoft.com/office/drawing/2014/main" val="275598340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3" t="-11905" r="-200353" b="-13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4092709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Value of the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06457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4897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75B4F-EFC3-596C-C72B-3A3474E0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269E84-B2D8-E649-B1B6-6815EFC2F7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b="1" dirty="0"/>
              </a:p>
              <a:p>
                <a:r>
                  <a:rPr lang="en-GB" b="1" dirty="0"/>
                  <a:t>For the function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 = 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b="1" dirty="0"/>
                  <a:t>, the gradient function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/>
              </a:p>
              <a:p>
                <a:endParaRPr lang="en-GB" b="1" dirty="0"/>
              </a:p>
              <a:p>
                <a:r>
                  <a:rPr lang="en-GB" b="1" dirty="0"/>
                  <a:t>For the function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b="1" dirty="0"/>
                  <a:t>, the gradient function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US" b="1" dirty="0"/>
              </a:p>
              <a:p>
                <a:endParaRPr lang="en-GB" b="1" dirty="0"/>
              </a:p>
              <a:p>
                <a:r>
                  <a:rPr lang="en-GB" b="1" dirty="0"/>
                  <a:t>For the function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b="1" dirty="0"/>
                  <a:t>, the gradient function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  <a:p>
                <a:endParaRPr lang="en-GB" b="1" dirty="0"/>
              </a:p>
              <a:p>
                <a:r>
                  <a:rPr lang="en-GB" b="1" dirty="0"/>
                  <a:t>The gradient function shows the rate of change of a curve</a:t>
                </a:r>
              </a:p>
              <a:p>
                <a:endParaRPr lang="en-GB" b="1" dirty="0"/>
              </a:p>
              <a:p>
                <a:endParaRPr lang="en-GB" b="1" dirty="0"/>
              </a:p>
              <a:p>
                <a:endParaRPr lang="en-GB" b="1" dirty="0"/>
              </a:p>
              <a:p>
                <a:endParaRPr lang="en-GB" b="1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269E84-B2D8-E649-B1B6-6815EFC2F7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79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681363-A484-E6C0-1158-C2EA9F862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Gradient of chords</a:t>
                </a:r>
              </a:p>
              <a:p>
                <a:r>
                  <a:rPr lang="en-GB" dirty="0"/>
                  <a:t>Differentiation from first principles</a:t>
                </a:r>
              </a:p>
              <a:p>
                <a:r>
                  <a:rPr lang="en-GB" dirty="0"/>
                  <a:t>‘Rule’ for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/>
                  <a:t> then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 =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/>
                  <a:t> then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/>
                  <a:t> then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 =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𝑛𝑎𝑥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/>
                  <a:t> then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𝑛𝑎𝑥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Fluency practice</a:t>
                </a:r>
              </a:p>
              <a:p>
                <a:endParaRPr lang="en-GB" dirty="0"/>
              </a:p>
              <a:p>
                <a:r>
                  <a:rPr lang="en-GB" dirty="0"/>
                  <a:t>Sketching the gradient function of a curve </a:t>
                </a:r>
                <a:r>
                  <a:rPr lang="en-GB"/>
                  <a:t>(GeoGebra)</a:t>
                </a:r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681363-A484-E6C0-1158-C2EA9F862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744</Words>
  <Application>Microsoft Macintosh PowerPoint</Application>
  <PresentationFormat>Widescreen</PresentationFormat>
  <Paragraphs>129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Derivative as gradient of the tangent to the graph at a point</vt:lpstr>
      <vt:lpstr>Requisite prior knowledge for this activity</vt:lpstr>
      <vt:lpstr>Learning Objective</vt:lpstr>
      <vt:lpstr>Using GeoGebra to find the gradient of a point on a curve</vt:lpstr>
      <vt:lpstr>Using GeoGebra</vt:lpstr>
      <vt:lpstr>Using GeoGebra to find the gradient of a  point on a curve</vt:lpstr>
      <vt:lpstr>What is the relationship between the value of x and the value of the gradient?</vt:lpstr>
      <vt:lpstr>Using GeoGebra to find the gradient of a  point on a curve</vt:lpstr>
      <vt:lpstr>What is the relationship between the value of x and the value of the gradient?</vt:lpstr>
      <vt:lpstr>Using GeoGebra to find the gradient of a  point on a curve</vt:lpstr>
      <vt:lpstr>What is the relationship between the value of x and the value of the gradient?</vt:lpstr>
      <vt:lpstr>Summary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24</cp:revision>
  <dcterms:created xsi:type="dcterms:W3CDTF">2024-04-27T11:21:45Z</dcterms:created>
  <dcterms:modified xsi:type="dcterms:W3CDTF">2024-05-26T12:53:53Z</dcterms:modified>
</cp:coreProperties>
</file>